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4"/>
  </p:notesMasterIdLst>
  <p:handoutMasterIdLst>
    <p:handoutMasterId r:id="rId35"/>
  </p:handoutMasterIdLst>
  <p:sldIdLst>
    <p:sldId id="284" r:id="rId2"/>
    <p:sldId id="282" r:id="rId3"/>
    <p:sldId id="291" r:id="rId4"/>
    <p:sldId id="297" r:id="rId5"/>
    <p:sldId id="295" r:id="rId6"/>
    <p:sldId id="314" r:id="rId7"/>
    <p:sldId id="296" r:id="rId8"/>
    <p:sldId id="298" r:id="rId9"/>
    <p:sldId id="299" r:id="rId10"/>
    <p:sldId id="303" r:id="rId11"/>
    <p:sldId id="293" r:id="rId12"/>
    <p:sldId id="292" r:id="rId13"/>
    <p:sldId id="302" r:id="rId14"/>
    <p:sldId id="281" r:id="rId15"/>
    <p:sldId id="286" r:id="rId16"/>
    <p:sldId id="287" r:id="rId17"/>
    <p:sldId id="300" r:id="rId18"/>
    <p:sldId id="301" r:id="rId19"/>
    <p:sldId id="283" r:id="rId20"/>
    <p:sldId id="288" r:id="rId21"/>
    <p:sldId id="285" r:id="rId22"/>
    <p:sldId id="289" r:id="rId23"/>
    <p:sldId id="294" r:id="rId24"/>
    <p:sldId id="307" r:id="rId25"/>
    <p:sldId id="304" r:id="rId26"/>
    <p:sldId id="308" r:id="rId27"/>
    <p:sldId id="309" r:id="rId28"/>
    <p:sldId id="305" r:id="rId29"/>
    <p:sldId id="311" r:id="rId30"/>
    <p:sldId id="312" r:id="rId31"/>
    <p:sldId id="306" r:id="rId32"/>
    <p:sldId id="310"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24" autoAdjust="0"/>
    <p:restoredTop sz="99785" autoAdjust="0"/>
  </p:normalViewPr>
  <p:slideViewPr>
    <p:cSldViewPr snapToGrid="0" snapToObjects="1">
      <p:cViewPr varScale="1">
        <p:scale>
          <a:sx n="79" d="100"/>
          <a:sy n="79" d="100"/>
        </p:scale>
        <p:origin x="-1912" y="-11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103" d="100"/>
          <a:sy n="103" d="100"/>
        </p:scale>
        <p:origin x="-432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C99FB80-435D-B341-A835-F9B50954AB46}" type="datetimeFigureOut">
              <a:rPr lang="en-US" smtClean="0"/>
              <a:t>22/09/2014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DE85BFE-3641-3040-BA1F-1FC73953B108}" type="slidenum">
              <a:rPr lang="en-US" smtClean="0"/>
              <a:t>‹#›</a:t>
            </a:fld>
            <a:endParaRPr lang="en-US"/>
          </a:p>
        </p:txBody>
      </p:sp>
    </p:spTree>
    <p:extLst>
      <p:ext uri="{BB962C8B-B14F-4D97-AF65-F5344CB8AC3E}">
        <p14:creationId xmlns:p14="http://schemas.microsoft.com/office/powerpoint/2010/main" val="345793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67E506-BBD9-0940-AA1C-9DE55CCB5D99}" type="datetimeFigureOut">
              <a:rPr lang="en-US" smtClean="0"/>
              <a:t>22/09/2014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000EDF-E25E-304D-93DB-15CDE19BB50A}" type="slidenum">
              <a:rPr lang="en-US" smtClean="0"/>
              <a:t>‹#›</a:t>
            </a:fld>
            <a:endParaRPr lang="en-US"/>
          </a:p>
        </p:txBody>
      </p:sp>
    </p:spTree>
    <p:extLst>
      <p:ext uri="{BB962C8B-B14F-4D97-AF65-F5344CB8AC3E}">
        <p14:creationId xmlns:p14="http://schemas.microsoft.com/office/powerpoint/2010/main" val="363694956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7903" y="560286"/>
            <a:ext cx="10223039" cy="5752083"/>
          </a:xfrm>
          <a:prstGeom prst="rect">
            <a:avLst/>
          </a:prstGeom>
        </p:spPr>
      </p:pic>
      <p:sp>
        <p:nvSpPr>
          <p:cNvPr id="2" name="Title 1"/>
          <p:cNvSpPr>
            <a:spLocks noGrp="1"/>
          </p:cNvSpPr>
          <p:nvPr>
            <p:ph type="ctrTitle"/>
          </p:nvPr>
        </p:nvSpPr>
        <p:spPr>
          <a:xfrm>
            <a:off x="685800" y="2130425"/>
            <a:ext cx="7772400" cy="1470025"/>
          </a:xfrm>
          <a:noFill/>
        </p:spPr>
        <p:txBody>
          <a:bodyPr/>
          <a:lstStyle>
            <a:lvl1pPr>
              <a:defRPr b="1">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a:noFill/>
        </p:spPr>
        <p:txBody>
          <a:bodyPr/>
          <a:lstStyle>
            <a:lvl1pPr marL="0" indent="0" algn="ctr">
              <a:buNone/>
              <a:defRPr b="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47118" y="6356350"/>
            <a:ext cx="2895600" cy="365125"/>
          </a:xfrm>
        </p:spPr>
        <p:txBody>
          <a:bodyPr/>
          <a:lstStyle/>
          <a:p>
            <a:r>
              <a:rPr lang="en-US" smtClean="0"/>
              <a:t>ECOSTBio</a:t>
            </a:r>
            <a:endParaRPr lang="en-US"/>
          </a:p>
        </p:txBody>
      </p:sp>
      <p:sp>
        <p:nvSpPr>
          <p:cNvPr id="6" name="Slide Number Placeholder 5"/>
          <p:cNvSpPr>
            <a:spLocks noGrp="1"/>
          </p:cNvSpPr>
          <p:nvPr>
            <p:ph type="sldNum" sz="quarter" idx="12"/>
          </p:nvPr>
        </p:nvSpPr>
        <p:spPr/>
        <p:txBody>
          <a:bodyPr/>
          <a:lstStyle/>
          <a:p>
            <a:fld id="{3DFC91E0-9BC1-1046-9012-E5C757344C53}" type="slidenum">
              <a:rPr lang="en-US" smtClean="0"/>
              <a:t>‹#›</a:t>
            </a:fld>
            <a:endParaRPr lang="en-US"/>
          </a:p>
        </p:txBody>
      </p:sp>
    </p:spTree>
    <p:extLst>
      <p:ext uri="{BB962C8B-B14F-4D97-AF65-F5344CB8AC3E}">
        <p14:creationId xmlns:p14="http://schemas.microsoft.com/office/powerpoint/2010/main" val="1796751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mt="29000"/>
            <a:extLst>
              <a:ext uri="{28A0092B-C50C-407E-A947-70E740481C1C}">
                <a14:useLocalDpi xmlns:a14="http://schemas.microsoft.com/office/drawing/2010/main" val="0"/>
              </a:ext>
            </a:extLst>
          </a:blip>
          <a:stretch>
            <a:fillRect/>
          </a:stretch>
        </p:blipFill>
        <p:spPr>
          <a:xfrm>
            <a:off x="-517903" y="560286"/>
            <a:ext cx="10223039" cy="5752083"/>
          </a:xfrm>
          <a:prstGeom prst="rect">
            <a:avLst/>
          </a:prstGeom>
        </p:spPr>
      </p:pic>
      <p:sp>
        <p:nvSpPr>
          <p:cNvPr id="2" name="Title 1"/>
          <p:cNvSpPr>
            <a:spLocks noGrp="1"/>
          </p:cNvSpPr>
          <p:nvPr>
            <p:ph type="title"/>
          </p:nvPr>
        </p:nvSpPr>
        <p:spPr>
          <a:xfrm>
            <a:off x="705884" y="47385"/>
            <a:ext cx="8229600" cy="502297"/>
          </a:xfrm>
        </p:spPr>
        <p:txBody>
          <a:bodyPr>
            <a:normAutofit/>
          </a:bodyPr>
          <a:lstStyle>
            <a:lvl1pPr>
              <a:defRPr sz="2400">
                <a:solidFill>
                  <a:srgbClr val="948A54"/>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5107" y="695938"/>
            <a:ext cx="8710377" cy="556316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217996" y="6356350"/>
            <a:ext cx="2895600" cy="365125"/>
          </a:xfrm>
        </p:spPr>
        <p:txBody>
          <a:bodyPr/>
          <a:lstStyle/>
          <a:p>
            <a:r>
              <a:rPr lang="en-US" smtClean="0"/>
              <a:t>ECOSTBio</a:t>
            </a:r>
            <a:endParaRPr lang="en-US" dirty="0"/>
          </a:p>
        </p:txBody>
      </p:sp>
      <p:sp>
        <p:nvSpPr>
          <p:cNvPr id="6" name="Slide Number Placeholder 5"/>
          <p:cNvSpPr>
            <a:spLocks noGrp="1"/>
          </p:cNvSpPr>
          <p:nvPr>
            <p:ph type="sldNum" sz="quarter" idx="12"/>
          </p:nvPr>
        </p:nvSpPr>
        <p:spPr>
          <a:xfrm>
            <a:off x="6801884" y="6356350"/>
            <a:ext cx="2133600" cy="365125"/>
          </a:xfrm>
        </p:spPr>
        <p:txBody>
          <a:bodyPr/>
          <a:lstStyle/>
          <a:p>
            <a:fld id="{3DFC91E0-9BC1-1046-9012-E5C757344C53}" type="slidenum">
              <a:rPr lang="en-US" smtClean="0"/>
              <a:t>‹#›</a:t>
            </a:fld>
            <a:endParaRPr lang="en-US"/>
          </a:p>
        </p:txBody>
      </p:sp>
    </p:spTree>
    <p:extLst>
      <p:ext uri="{BB962C8B-B14F-4D97-AF65-F5344CB8AC3E}">
        <p14:creationId xmlns:p14="http://schemas.microsoft.com/office/powerpoint/2010/main" val="2979621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alphaModFix amt="29000"/>
            <a:extLst>
              <a:ext uri="{28A0092B-C50C-407E-A947-70E740481C1C}">
                <a14:useLocalDpi xmlns:a14="http://schemas.microsoft.com/office/drawing/2010/main" val="0"/>
              </a:ext>
            </a:extLst>
          </a:blip>
          <a:stretch>
            <a:fillRect/>
          </a:stretch>
        </p:blipFill>
        <p:spPr>
          <a:xfrm>
            <a:off x="-517903" y="560286"/>
            <a:ext cx="10223039" cy="5752083"/>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n-US" smtClean="0"/>
              <a:t>ECOSTBio</a:t>
            </a:r>
            <a:endParaRPr lang="en-US" dirty="0"/>
          </a:p>
        </p:txBody>
      </p:sp>
      <p:sp>
        <p:nvSpPr>
          <p:cNvPr id="4" name="Slide Number Placeholder 3"/>
          <p:cNvSpPr>
            <a:spLocks noGrp="1"/>
          </p:cNvSpPr>
          <p:nvPr>
            <p:ph type="sldNum" sz="quarter" idx="11"/>
          </p:nvPr>
        </p:nvSpPr>
        <p:spPr/>
        <p:txBody>
          <a:bodyPr/>
          <a:lstStyle/>
          <a:p>
            <a:fld id="{3DFC91E0-9BC1-1046-9012-E5C757344C53}" type="slidenum">
              <a:rPr lang="en-US" smtClean="0"/>
              <a:pPr/>
              <a:t>‹#›</a:t>
            </a:fld>
            <a:endParaRPr lang="en-US" dirty="0"/>
          </a:p>
        </p:txBody>
      </p:sp>
    </p:spTree>
    <p:extLst>
      <p:ext uri="{BB962C8B-B14F-4D97-AF65-F5344CB8AC3E}">
        <p14:creationId xmlns:p14="http://schemas.microsoft.com/office/powerpoint/2010/main" val="2090771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ECOSTBio</a:t>
            </a:r>
            <a:endParaRPr lang="en-US"/>
          </a:p>
        </p:txBody>
      </p:sp>
      <p:sp>
        <p:nvSpPr>
          <p:cNvPr id="6" name="Slide Number Placeholder 5"/>
          <p:cNvSpPr>
            <a:spLocks noGrp="1"/>
          </p:cNvSpPr>
          <p:nvPr>
            <p:ph type="sldNum" sz="quarter" idx="12"/>
          </p:nvPr>
        </p:nvSpPr>
        <p:spPr/>
        <p:txBody>
          <a:bodyPr/>
          <a:lstStyle/>
          <a:p>
            <a:fld id="{3DFC91E0-9BC1-1046-9012-E5C757344C53}" type="slidenum">
              <a:rPr lang="en-US" smtClean="0"/>
              <a:t>‹#›</a:t>
            </a:fld>
            <a:endParaRPr lang="en-US"/>
          </a:p>
        </p:txBody>
      </p:sp>
    </p:spTree>
    <p:extLst>
      <p:ext uri="{BB962C8B-B14F-4D97-AF65-F5344CB8AC3E}">
        <p14:creationId xmlns:p14="http://schemas.microsoft.com/office/powerpoint/2010/main" val="2004384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alphaModFix amt="29000"/>
            <a:extLst>
              <a:ext uri="{28A0092B-C50C-407E-A947-70E740481C1C}">
                <a14:useLocalDpi xmlns:a14="http://schemas.microsoft.com/office/drawing/2010/main" val="0"/>
              </a:ext>
            </a:extLst>
          </a:blip>
          <a:stretch>
            <a:fillRect/>
          </a:stretch>
        </p:blipFill>
        <p:spPr>
          <a:xfrm>
            <a:off x="-517903" y="560286"/>
            <a:ext cx="10223039" cy="5752083"/>
          </a:xfrm>
          <a:prstGeom prst="rect">
            <a:avLst/>
          </a:prstGeom>
        </p:spPr>
      </p:pic>
      <p:sp>
        <p:nvSpPr>
          <p:cNvPr id="2" name="Title 1"/>
          <p:cNvSpPr>
            <a:spLocks noGrp="1"/>
          </p:cNvSpPr>
          <p:nvPr>
            <p:ph type="title"/>
          </p:nvPr>
        </p:nvSpPr>
        <p:spPr>
          <a:xfrm>
            <a:off x="829098" y="47384"/>
            <a:ext cx="8089798" cy="464389"/>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36953" y="671095"/>
            <a:ext cx="4255668" cy="5572642"/>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01138" y="671095"/>
            <a:ext cx="4255200" cy="5572642"/>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a:xfrm>
            <a:off x="236953" y="6356350"/>
            <a:ext cx="2265266" cy="365125"/>
          </a:xfrm>
        </p:spPr>
        <p:txBody>
          <a:bodyPr/>
          <a:lstStyle/>
          <a:p>
            <a:r>
              <a:rPr lang="en-US" smtClean="0"/>
              <a:t>ECOSTBio</a:t>
            </a:r>
            <a:endParaRPr lang="en-US" dirty="0"/>
          </a:p>
        </p:txBody>
      </p:sp>
      <p:sp>
        <p:nvSpPr>
          <p:cNvPr id="7" name="Slide Number Placeholder 6"/>
          <p:cNvSpPr>
            <a:spLocks noGrp="1"/>
          </p:cNvSpPr>
          <p:nvPr>
            <p:ph type="sldNum" sz="quarter" idx="12"/>
          </p:nvPr>
        </p:nvSpPr>
        <p:spPr>
          <a:xfrm>
            <a:off x="6785296" y="6356350"/>
            <a:ext cx="2133600" cy="365125"/>
          </a:xfrm>
        </p:spPr>
        <p:txBody>
          <a:bodyPr/>
          <a:lstStyle/>
          <a:p>
            <a:fld id="{3DFC91E0-9BC1-1046-9012-E5C757344C53}" type="slidenum">
              <a:rPr lang="en-US" smtClean="0"/>
              <a:t>‹#›</a:t>
            </a:fld>
            <a:endParaRPr lang="en-US"/>
          </a:p>
        </p:txBody>
      </p:sp>
    </p:spTree>
    <p:extLst>
      <p:ext uri="{BB962C8B-B14F-4D97-AF65-F5344CB8AC3E}">
        <p14:creationId xmlns:p14="http://schemas.microsoft.com/office/powerpoint/2010/main" val="675212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r>
              <a:rPr lang="en-US" smtClean="0"/>
              <a:t>ECOSTBio</a:t>
            </a:r>
            <a:endParaRPr lang="en-US"/>
          </a:p>
        </p:txBody>
      </p:sp>
      <p:sp>
        <p:nvSpPr>
          <p:cNvPr id="9" name="Slide Number Placeholder 8"/>
          <p:cNvSpPr>
            <a:spLocks noGrp="1"/>
          </p:cNvSpPr>
          <p:nvPr>
            <p:ph type="sldNum" sz="quarter" idx="12"/>
          </p:nvPr>
        </p:nvSpPr>
        <p:spPr/>
        <p:txBody>
          <a:bodyPr/>
          <a:lstStyle/>
          <a:p>
            <a:fld id="{3DFC91E0-9BC1-1046-9012-E5C757344C53}" type="slidenum">
              <a:rPr lang="en-US" smtClean="0"/>
              <a:t>‹#›</a:t>
            </a:fld>
            <a:endParaRPr lang="en-US"/>
          </a:p>
        </p:txBody>
      </p:sp>
    </p:spTree>
    <p:extLst>
      <p:ext uri="{BB962C8B-B14F-4D97-AF65-F5344CB8AC3E}">
        <p14:creationId xmlns:p14="http://schemas.microsoft.com/office/powerpoint/2010/main" val="2833925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alphaModFix amt="29000"/>
            <a:extLst>
              <a:ext uri="{28A0092B-C50C-407E-A947-70E740481C1C}">
                <a14:useLocalDpi xmlns:a14="http://schemas.microsoft.com/office/drawing/2010/main" val="0"/>
              </a:ext>
            </a:extLst>
          </a:blip>
          <a:stretch>
            <a:fillRect/>
          </a:stretch>
        </p:blipFill>
        <p:spPr>
          <a:xfrm>
            <a:off x="-517903" y="560286"/>
            <a:ext cx="10223039" cy="5752083"/>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r>
              <a:rPr lang="en-US" smtClean="0"/>
              <a:t>ECOSTBio</a:t>
            </a:r>
            <a:endParaRPr lang="en-US"/>
          </a:p>
        </p:txBody>
      </p:sp>
      <p:sp>
        <p:nvSpPr>
          <p:cNvPr id="5" name="Slide Number Placeholder 4"/>
          <p:cNvSpPr>
            <a:spLocks noGrp="1"/>
          </p:cNvSpPr>
          <p:nvPr>
            <p:ph type="sldNum" sz="quarter" idx="12"/>
          </p:nvPr>
        </p:nvSpPr>
        <p:spPr/>
        <p:txBody>
          <a:bodyPr/>
          <a:lstStyle/>
          <a:p>
            <a:fld id="{3DFC91E0-9BC1-1046-9012-E5C757344C53}" type="slidenum">
              <a:rPr lang="en-US" smtClean="0"/>
              <a:t>‹#›</a:t>
            </a:fld>
            <a:endParaRPr lang="en-US"/>
          </a:p>
        </p:txBody>
      </p:sp>
    </p:spTree>
    <p:extLst>
      <p:ext uri="{BB962C8B-B14F-4D97-AF65-F5344CB8AC3E}">
        <p14:creationId xmlns:p14="http://schemas.microsoft.com/office/powerpoint/2010/main" val="2896777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alphaModFix amt="29000"/>
            <a:extLst>
              <a:ext uri="{28A0092B-C50C-407E-A947-70E740481C1C}">
                <a14:useLocalDpi xmlns:a14="http://schemas.microsoft.com/office/drawing/2010/main" val="0"/>
              </a:ext>
            </a:extLst>
          </a:blip>
          <a:stretch>
            <a:fillRect/>
          </a:stretch>
        </p:blipFill>
        <p:spPr>
          <a:xfrm>
            <a:off x="-517903" y="560286"/>
            <a:ext cx="10223039" cy="5752083"/>
          </a:xfrm>
          <a:prstGeom prst="rect">
            <a:avLst/>
          </a:prstGeom>
        </p:spPr>
      </p:pic>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r>
              <a:rPr lang="en-US" smtClean="0"/>
              <a:t>ECOSTBio</a:t>
            </a:r>
            <a:endParaRPr lang="en-US"/>
          </a:p>
        </p:txBody>
      </p:sp>
      <p:sp>
        <p:nvSpPr>
          <p:cNvPr id="4" name="Slide Number Placeholder 3"/>
          <p:cNvSpPr>
            <a:spLocks noGrp="1"/>
          </p:cNvSpPr>
          <p:nvPr>
            <p:ph type="sldNum" sz="quarter" idx="12"/>
          </p:nvPr>
        </p:nvSpPr>
        <p:spPr/>
        <p:txBody>
          <a:bodyPr/>
          <a:lstStyle/>
          <a:p>
            <a:fld id="{3DFC91E0-9BC1-1046-9012-E5C757344C53}" type="slidenum">
              <a:rPr lang="en-US" smtClean="0"/>
              <a:t>‹#›</a:t>
            </a:fld>
            <a:endParaRPr lang="en-US"/>
          </a:p>
        </p:txBody>
      </p:sp>
    </p:spTree>
    <p:extLst>
      <p:ext uri="{BB962C8B-B14F-4D97-AF65-F5344CB8AC3E}">
        <p14:creationId xmlns:p14="http://schemas.microsoft.com/office/powerpoint/2010/main" val="1638724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smtClean="0"/>
              <a:t>ECOSTBio</a:t>
            </a:r>
            <a:endParaRPr lang="en-US"/>
          </a:p>
        </p:txBody>
      </p:sp>
      <p:sp>
        <p:nvSpPr>
          <p:cNvPr id="7" name="Slide Number Placeholder 6"/>
          <p:cNvSpPr>
            <a:spLocks noGrp="1"/>
          </p:cNvSpPr>
          <p:nvPr>
            <p:ph type="sldNum" sz="quarter" idx="12"/>
          </p:nvPr>
        </p:nvSpPr>
        <p:spPr/>
        <p:txBody>
          <a:bodyPr/>
          <a:lstStyle/>
          <a:p>
            <a:fld id="{3DFC91E0-9BC1-1046-9012-E5C757344C53}" type="slidenum">
              <a:rPr lang="en-US" smtClean="0"/>
              <a:t>‹#›</a:t>
            </a:fld>
            <a:endParaRPr lang="en-US"/>
          </a:p>
        </p:txBody>
      </p:sp>
    </p:spTree>
    <p:extLst>
      <p:ext uri="{BB962C8B-B14F-4D97-AF65-F5344CB8AC3E}">
        <p14:creationId xmlns:p14="http://schemas.microsoft.com/office/powerpoint/2010/main" val="2634604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smtClean="0"/>
              <a:t>ECOSTBio</a:t>
            </a:r>
            <a:endParaRPr lang="en-US"/>
          </a:p>
        </p:txBody>
      </p:sp>
      <p:sp>
        <p:nvSpPr>
          <p:cNvPr id="7" name="Slide Number Placeholder 6"/>
          <p:cNvSpPr>
            <a:spLocks noGrp="1"/>
          </p:cNvSpPr>
          <p:nvPr>
            <p:ph type="sldNum" sz="quarter" idx="12"/>
          </p:nvPr>
        </p:nvSpPr>
        <p:spPr/>
        <p:txBody>
          <a:bodyPr/>
          <a:lstStyle/>
          <a:p>
            <a:fld id="{3DFC91E0-9BC1-1046-9012-E5C757344C53}" type="slidenum">
              <a:rPr lang="en-US" smtClean="0"/>
              <a:t>‹#›</a:t>
            </a:fld>
            <a:endParaRPr lang="en-US"/>
          </a:p>
        </p:txBody>
      </p:sp>
    </p:spTree>
    <p:extLst>
      <p:ext uri="{BB962C8B-B14F-4D97-AF65-F5344CB8AC3E}">
        <p14:creationId xmlns:p14="http://schemas.microsoft.com/office/powerpoint/2010/main" val="3742543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ECOSTBio</a:t>
            </a:r>
            <a:endParaRPr lang="en-US"/>
          </a:p>
        </p:txBody>
      </p:sp>
      <p:sp>
        <p:nvSpPr>
          <p:cNvPr id="6" name="Slide Number Placeholder 5"/>
          <p:cNvSpPr>
            <a:spLocks noGrp="1"/>
          </p:cNvSpPr>
          <p:nvPr>
            <p:ph type="sldNum" sz="quarter" idx="12"/>
          </p:nvPr>
        </p:nvSpPr>
        <p:spPr/>
        <p:txBody>
          <a:bodyPr/>
          <a:lstStyle/>
          <a:p>
            <a:fld id="{3DFC91E0-9BC1-1046-9012-E5C757344C53}" type="slidenum">
              <a:rPr lang="en-US" smtClean="0"/>
              <a:t>‹#›</a:t>
            </a:fld>
            <a:endParaRPr lang="en-US"/>
          </a:p>
        </p:txBody>
      </p:sp>
    </p:spTree>
    <p:extLst>
      <p:ext uri="{BB962C8B-B14F-4D97-AF65-F5344CB8AC3E}">
        <p14:creationId xmlns:p14="http://schemas.microsoft.com/office/powerpoint/2010/main" val="654779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ECOSTBio</a:t>
            </a:r>
            <a:endParaRPr lang="en-US"/>
          </a:p>
        </p:txBody>
      </p:sp>
      <p:sp>
        <p:nvSpPr>
          <p:cNvPr id="6" name="Slide Number Placeholder 5"/>
          <p:cNvSpPr>
            <a:spLocks noGrp="1"/>
          </p:cNvSpPr>
          <p:nvPr>
            <p:ph type="sldNum" sz="quarter" idx="12"/>
          </p:nvPr>
        </p:nvSpPr>
        <p:spPr/>
        <p:txBody>
          <a:bodyPr/>
          <a:lstStyle/>
          <a:p>
            <a:fld id="{3DFC91E0-9BC1-1046-9012-E5C757344C53}" type="slidenum">
              <a:rPr lang="en-US" smtClean="0"/>
              <a:t>‹#›</a:t>
            </a:fld>
            <a:endParaRPr lang="en-US"/>
          </a:p>
        </p:txBody>
      </p:sp>
    </p:spTree>
    <p:extLst>
      <p:ext uri="{BB962C8B-B14F-4D97-AF65-F5344CB8AC3E}">
        <p14:creationId xmlns:p14="http://schemas.microsoft.com/office/powerpoint/2010/main" val="7580184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9098" y="47384"/>
            <a:ext cx="8089798" cy="46438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36953" y="691840"/>
            <a:ext cx="8681943" cy="55006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236953" y="6356350"/>
            <a:ext cx="2265266" cy="365125"/>
          </a:xfrm>
          <a:prstGeom prst="rect">
            <a:avLst/>
          </a:prstGeom>
        </p:spPr>
        <p:txBody>
          <a:bodyPr vert="horz" lIns="91440" tIns="45720" rIns="91440" bIns="45720" rtlCol="0" anchor="ctr"/>
          <a:lstStyle>
            <a:lvl1pPr algn="l">
              <a:defRPr sz="1200">
                <a:solidFill>
                  <a:srgbClr val="948A54"/>
                </a:solidFill>
              </a:defRPr>
            </a:lvl1pPr>
          </a:lstStyle>
          <a:p>
            <a:r>
              <a:rPr lang="en-US" dirty="0" err="1" smtClean="0"/>
              <a:t>ECOSTBio</a:t>
            </a:r>
            <a:endParaRPr lang="en-US" dirty="0"/>
          </a:p>
        </p:txBody>
      </p:sp>
      <p:sp>
        <p:nvSpPr>
          <p:cNvPr id="6" name="Slide Number Placeholder 5"/>
          <p:cNvSpPr>
            <a:spLocks noGrp="1"/>
          </p:cNvSpPr>
          <p:nvPr>
            <p:ph type="sldNum" sz="quarter" idx="4"/>
          </p:nvPr>
        </p:nvSpPr>
        <p:spPr>
          <a:xfrm>
            <a:off x="6785296" y="6356350"/>
            <a:ext cx="2133600" cy="365125"/>
          </a:xfrm>
          <a:prstGeom prst="rect">
            <a:avLst/>
          </a:prstGeom>
        </p:spPr>
        <p:txBody>
          <a:bodyPr vert="horz" lIns="91440" tIns="45720" rIns="91440" bIns="45720" rtlCol="0" anchor="ctr"/>
          <a:lstStyle>
            <a:lvl1pPr algn="r">
              <a:defRPr sz="1200">
                <a:solidFill>
                  <a:schemeClr val="bg2">
                    <a:lumMod val="50000"/>
                  </a:schemeClr>
                </a:solidFill>
              </a:defRPr>
            </a:lvl1pPr>
          </a:lstStyle>
          <a:p>
            <a:fld id="{3DFC91E0-9BC1-1046-9012-E5C757344C53}" type="slidenum">
              <a:rPr lang="en-US" smtClean="0"/>
              <a:pPr/>
              <a:t>‹#›</a:t>
            </a:fld>
            <a:endParaRPr lang="en-US" dirty="0"/>
          </a:p>
        </p:txBody>
      </p:sp>
    </p:spTree>
    <p:extLst>
      <p:ext uri="{BB962C8B-B14F-4D97-AF65-F5344CB8AC3E}">
        <p14:creationId xmlns:p14="http://schemas.microsoft.com/office/powerpoint/2010/main" val="2462944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xmlns:p14="http://schemas.microsoft.com/office/powerpoint/2010/main" id="1" dur="indefinite" restart="never" nodeType="tmRoot"/>
      </p:par>
    </p:tnLst>
  </p:timing>
  <p:hf hdr="0" dt="0"/>
  <p:txStyles>
    <p:titleStyle>
      <a:lvl1pPr algn="r" defTabSz="457200" rtl="0" eaLnBrk="1" latinLnBrk="0" hangingPunct="1">
        <a:spcBef>
          <a:spcPct val="0"/>
        </a:spcBef>
        <a:buNone/>
        <a:defRPr sz="2400" kern="1200">
          <a:solidFill>
            <a:srgbClr val="948A54"/>
          </a:solidFill>
          <a:latin typeface="Arial Black"/>
          <a:ea typeface="+mj-ea"/>
          <a:cs typeface="Arial Black"/>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goo.gl/7wfPMh" TargetMode="External"/><Relationship Id="rId4"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hyperlink" Target="http://www.marcelswart.eu/dft-pol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jpg"/><Relationship Id="rId1" Type="http://schemas.openxmlformats.org/officeDocument/2006/relationships/slideLayout" Target="../slideLayouts/slideLayout5.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9" Type="http://schemas.openxmlformats.org/officeDocument/2006/relationships/image" Target="../media/image22.png"/><Relationship Id="rId20" Type="http://schemas.openxmlformats.org/officeDocument/2006/relationships/image" Target="../media/image33.png"/><Relationship Id="rId21" Type="http://schemas.openxmlformats.org/officeDocument/2006/relationships/image" Target="../media/image34.png"/><Relationship Id="rId22" Type="http://schemas.openxmlformats.org/officeDocument/2006/relationships/image" Target="../media/image35.png"/><Relationship Id="rId23" Type="http://schemas.openxmlformats.org/officeDocument/2006/relationships/image" Target="../media/image36.png"/><Relationship Id="rId24" Type="http://schemas.openxmlformats.org/officeDocument/2006/relationships/image" Target="../media/image37.jpg"/><Relationship Id="rId10" Type="http://schemas.openxmlformats.org/officeDocument/2006/relationships/image" Target="../media/image23.png"/><Relationship Id="rId11" Type="http://schemas.openxmlformats.org/officeDocument/2006/relationships/image" Target="../media/image24.png"/><Relationship Id="rId12" Type="http://schemas.openxmlformats.org/officeDocument/2006/relationships/image" Target="../media/image25.png"/><Relationship Id="rId13" Type="http://schemas.openxmlformats.org/officeDocument/2006/relationships/image" Target="../media/image26.png"/><Relationship Id="rId14" Type="http://schemas.openxmlformats.org/officeDocument/2006/relationships/image" Target="../media/image27.png"/><Relationship Id="rId15" Type="http://schemas.openxmlformats.org/officeDocument/2006/relationships/image" Target="../media/image28.png"/><Relationship Id="rId16" Type="http://schemas.openxmlformats.org/officeDocument/2006/relationships/image" Target="../media/image29.png"/><Relationship Id="rId17" Type="http://schemas.openxmlformats.org/officeDocument/2006/relationships/image" Target="../media/image30.png"/><Relationship Id="rId18" Type="http://schemas.openxmlformats.org/officeDocument/2006/relationships/image" Target="../media/image31.png"/><Relationship Id="rId19" Type="http://schemas.openxmlformats.org/officeDocument/2006/relationships/image" Target="../media/image32.png"/><Relationship Id="rId1" Type="http://schemas.openxmlformats.org/officeDocument/2006/relationships/slideLayout" Target="../slideLayouts/slideLayout5.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hyperlink" Target="http://www.ecostbio.eu/sts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g"/></Relationships>
</file>

<file path=ppt/slides/_rels/slide31.xml.rels><?xml version="1.0" encoding="UTF-8" standalone="yes"?>
<Relationships xmlns="http://schemas.openxmlformats.org/package/2006/relationships"><Relationship Id="rId3" Type="http://schemas.openxmlformats.org/officeDocument/2006/relationships/image" Target="../media/image42.jpg"/><Relationship Id="rId4" Type="http://schemas.openxmlformats.org/officeDocument/2006/relationships/image" Target="../media/image43.jpg"/><Relationship Id="rId1" Type="http://schemas.openxmlformats.org/officeDocument/2006/relationships/slideLayout" Target="../slideLayouts/slideLayout2.xml"/><Relationship Id="rId2" Type="http://schemas.openxmlformats.org/officeDocument/2006/relationships/image" Target="../media/image4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58565"/>
            <a:ext cx="7772400" cy="1470025"/>
          </a:xfrm>
          <a:solidFill>
            <a:schemeClr val="bg1">
              <a:alpha val="50000"/>
            </a:schemeClr>
          </a:solidFill>
        </p:spPr>
        <p:txBody>
          <a:bodyPr/>
          <a:lstStyle/>
          <a:p>
            <a:r>
              <a:rPr lang="en-US" dirty="0">
                <a:latin typeface="Arial Black"/>
                <a:cs typeface="Arial Black"/>
              </a:rPr>
              <a:t>Explicit Control Over Spin-states in Technology and Biochemistry (</a:t>
            </a:r>
            <a:r>
              <a:rPr lang="en-US" dirty="0" err="1">
                <a:latin typeface="Arial Black"/>
                <a:cs typeface="Arial Black"/>
              </a:rPr>
              <a:t>ECOSTBio</a:t>
            </a:r>
            <a:r>
              <a:rPr lang="en-US" dirty="0">
                <a:latin typeface="Arial Black"/>
                <a:cs typeface="Arial Black"/>
              </a:rPr>
              <a:t>)</a:t>
            </a:r>
          </a:p>
        </p:txBody>
      </p:sp>
    </p:spTree>
    <p:extLst>
      <p:ext uri="{BB962C8B-B14F-4D97-AF65-F5344CB8AC3E}">
        <p14:creationId xmlns:p14="http://schemas.microsoft.com/office/powerpoint/2010/main" val="32766301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proposal</a:t>
            </a:r>
            <a:endParaRPr lang="en-US" dirty="0"/>
          </a:p>
        </p:txBody>
      </p:sp>
      <p:sp>
        <p:nvSpPr>
          <p:cNvPr id="5" name="Content Placeholder 4"/>
          <p:cNvSpPr>
            <a:spLocks noGrp="1"/>
          </p:cNvSpPr>
          <p:nvPr>
            <p:ph idx="1"/>
          </p:nvPr>
        </p:nvSpPr>
        <p:spPr>
          <a:xfrm>
            <a:off x="2857354" y="644455"/>
            <a:ext cx="6078130" cy="5563166"/>
          </a:xfrm>
        </p:spPr>
        <p:txBody>
          <a:bodyPr/>
          <a:lstStyle/>
          <a:p>
            <a:r>
              <a:rPr lang="en-US" b="1" dirty="0" smtClean="0"/>
              <a:t>Follow-up of CECAM/ESF-</a:t>
            </a:r>
            <a:r>
              <a:rPr lang="en-US" b="1" dirty="0" err="1" smtClean="0"/>
              <a:t>Intelbiomat</a:t>
            </a:r>
            <a:r>
              <a:rPr lang="en-US" b="1" dirty="0" smtClean="0"/>
              <a:t> workshop in Zaragoza (Sept. </a:t>
            </a:r>
            <a:r>
              <a:rPr lang="en-US" b="1" dirty="0"/>
              <a:t>2012) on “Spin states in biochemistry and inorganic </a:t>
            </a:r>
            <a:r>
              <a:rPr lang="en-US" b="1" dirty="0" smtClean="0"/>
              <a:t>chemistry”</a:t>
            </a:r>
          </a:p>
          <a:p>
            <a:r>
              <a:rPr lang="en-US" dirty="0" smtClean="0"/>
              <a:t>36 participants in Zaragoza</a:t>
            </a:r>
          </a:p>
          <a:p>
            <a:pPr lvl="1"/>
            <a:r>
              <a:rPr lang="en-US" dirty="0" smtClean="0"/>
              <a:t>both experimentalists and theoreticians</a:t>
            </a:r>
          </a:p>
          <a:p>
            <a:pPr lvl="1"/>
            <a:r>
              <a:rPr lang="en-US" dirty="0" smtClean="0"/>
              <a:t>experts and young scientists</a:t>
            </a:r>
          </a:p>
          <a:p>
            <a:r>
              <a:rPr lang="en-US" dirty="0" smtClean="0"/>
              <a:t>Secured funding from CECAM, ESF-</a:t>
            </a:r>
            <a:r>
              <a:rPr lang="en-US" dirty="0" err="1" smtClean="0"/>
              <a:t>Intelbiomat</a:t>
            </a:r>
            <a:r>
              <a:rPr lang="en-US" dirty="0" smtClean="0"/>
              <a:t> and SCM</a:t>
            </a:r>
          </a:p>
          <a:p>
            <a:pPr lvl="1"/>
            <a:r>
              <a:rPr lang="en-US" dirty="0" smtClean="0"/>
              <a:t>21.400 €</a:t>
            </a:r>
          </a:p>
          <a:p>
            <a:r>
              <a:rPr lang="en-US" dirty="0" smtClean="0"/>
              <a:t>Highlights:</a:t>
            </a:r>
          </a:p>
          <a:p>
            <a:pPr lvl="1"/>
            <a:r>
              <a:rPr lang="en-US" i="1" dirty="0" smtClean="0"/>
              <a:t>Nature Chem.</a:t>
            </a:r>
            <a:r>
              <a:rPr lang="en-US" dirty="0" smtClean="0"/>
              <a:t> </a:t>
            </a:r>
            <a:r>
              <a:rPr lang="en-US" b="1" dirty="0" smtClean="0"/>
              <a:t>2013</a:t>
            </a:r>
            <a:r>
              <a:rPr lang="en-US" dirty="0" smtClean="0"/>
              <a:t>, </a:t>
            </a:r>
            <a:r>
              <a:rPr lang="en-US" i="1" dirty="0" smtClean="0"/>
              <a:t>5</a:t>
            </a:r>
            <a:r>
              <a:rPr lang="en-US" dirty="0" smtClean="0"/>
              <a:t>, 7-9 (Costas, Harvey), “Discussion </a:t>
            </a:r>
            <a:r>
              <a:rPr lang="en-US" dirty="0"/>
              <a:t>of an open </a:t>
            </a:r>
            <a:r>
              <a:rPr lang="en-US" dirty="0" smtClean="0"/>
              <a:t>problem”</a:t>
            </a:r>
          </a:p>
          <a:p>
            <a:pPr lvl="1"/>
            <a:r>
              <a:rPr lang="en-US" i="1" dirty="0" smtClean="0"/>
              <a:t>An. </a:t>
            </a:r>
            <a:r>
              <a:rPr lang="en-US" i="1" dirty="0" err="1" smtClean="0"/>
              <a:t>Quím</a:t>
            </a:r>
            <a:r>
              <a:rPr lang="en-US" i="1" dirty="0" smtClean="0"/>
              <a:t>.</a:t>
            </a:r>
            <a:r>
              <a:rPr lang="en-US" dirty="0" smtClean="0"/>
              <a:t> </a:t>
            </a:r>
            <a:r>
              <a:rPr lang="en-US" b="1" dirty="0" smtClean="0"/>
              <a:t>2013</a:t>
            </a:r>
            <a:r>
              <a:rPr lang="en-US" dirty="0" smtClean="0"/>
              <a:t>, </a:t>
            </a:r>
            <a:r>
              <a:rPr lang="en-US" i="1" dirty="0" smtClean="0"/>
              <a:t>109</a:t>
            </a:r>
            <a:r>
              <a:rPr lang="en-US" dirty="0" smtClean="0"/>
              <a:t>, 70</a:t>
            </a:r>
          </a:p>
        </p:txBody>
      </p:sp>
      <p:sp>
        <p:nvSpPr>
          <p:cNvPr id="3" name="Footer Placeholder 2"/>
          <p:cNvSpPr>
            <a:spLocks noGrp="1"/>
          </p:cNvSpPr>
          <p:nvPr>
            <p:ph type="ftr" sz="quarter" idx="11"/>
          </p:nvPr>
        </p:nvSpPr>
        <p:spPr/>
        <p:txBody>
          <a:bodyPr/>
          <a:lstStyle/>
          <a:p>
            <a:r>
              <a:rPr lang="en-US" dirty="0" err="1" smtClean="0"/>
              <a:t>ECOSTBio</a:t>
            </a:r>
            <a:endParaRPr lang="en-US" dirty="0"/>
          </a:p>
        </p:txBody>
      </p:sp>
      <p:sp>
        <p:nvSpPr>
          <p:cNvPr id="4" name="Slide Number Placeholder 3"/>
          <p:cNvSpPr>
            <a:spLocks noGrp="1"/>
          </p:cNvSpPr>
          <p:nvPr>
            <p:ph type="sldNum" sz="quarter" idx="12"/>
          </p:nvPr>
        </p:nvSpPr>
        <p:spPr/>
        <p:txBody>
          <a:bodyPr/>
          <a:lstStyle/>
          <a:p>
            <a:fld id="{3DFC91E0-9BC1-1046-9012-E5C757344C53}" type="slidenum">
              <a:rPr lang="en-US" smtClean="0"/>
              <a:pPr/>
              <a:t>2</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175" y="784437"/>
            <a:ext cx="2594074" cy="3458765"/>
          </a:xfrm>
          <a:prstGeom prst="rect">
            <a:avLst/>
          </a:prstGeom>
        </p:spPr>
      </p:pic>
      <p:sp>
        <p:nvSpPr>
          <p:cNvPr id="8" name="Rectangle 7"/>
          <p:cNvSpPr/>
          <p:nvPr/>
        </p:nvSpPr>
        <p:spPr>
          <a:xfrm>
            <a:off x="213654" y="4284412"/>
            <a:ext cx="2487116" cy="830997"/>
          </a:xfrm>
          <a:prstGeom prst="rect">
            <a:avLst/>
          </a:prstGeom>
        </p:spPr>
        <p:txBody>
          <a:bodyPr wrap="none">
            <a:spAutoFit/>
          </a:bodyPr>
          <a:lstStyle/>
          <a:p>
            <a:pPr algn="ctr"/>
            <a:r>
              <a:rPr lang="en-US" sz="1200" dirty="0" smtClean="0"/>
              <a:t>“The Thinker” – Rodin,</a:t>
            </a:r>
          </a:p>
          <a:p>
            <a:pPr algn="ctr"/>
            <a:r>
              <a:rPr lang="en-US" sz="1200" i="1" dirty="0" smtClean="0"/>
              <a:t>exhibition in Zaragoza:</a:t>
            </a:r>
          </a:p>
          <a:p>
            <a:pPr algn="ctr"/>
            <a:r>
              <a:rPr lang="en-US" sz="1200" i="1" dirty="0"/>
              <a:t>"</a:t>
            </a:r>
            <a:r>
              <a:rPr lang="en-US" sz="1200" i="1" dirty="0" err="1"/>
              <a:t>Auguste</a:t>
            </a:r>
            <a:r>
              <a:rPr lang="en-US" sz="1200" i="1" dirty="0"/>
              <a:t> Rodin Art in the </a:t>
            </a:r>
            <a:r>
              <a:rPr lang="en-US" sz="1200" i="1" dirty="0" smtClean="0"/>
              <a:t>Street”,</a:t>
            </a:r>
          </a:p>
          <a:p>
            <a:pPr algn="ctr"/>
            <a:r>
              <a:rPr lang="en-US" sz="1200" i="1" dirty="0" smtClean="0"/>
              <a:t>picture: M. Swart, 2010</a:t>
            </a:r>
            <a:endParaRPr lang="en-US" sz="1200" i="1" dirty="0"/>
          </a:p>
        </p:txBody>
      </p:sp>
    </p:spTree>
    <p:extLst>
      <p:ext uri="{BB962C8B-B14F-4D97-AF65-F5344CB8AC3E}">
        <p14:creationId xmlns:p14="http://schemas.microsoft.com/office/powerpoint/2010/main" val="306501376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spin states</a:t>
            </a:r>
            <a:endParaRPr lang="en-US" dirty="0"/>
          </a:p>
        </p:txBody>
      </p:sp>
      <p:sp>
        <p:nvSpPr>
          <p:cNvPr id="6" name="Content Placeholder 5"/>
          <p:cNvSpPr>
            <a:spLocks noGrp="1"/>
          </p:cNvSpPr>
          <p:nvPr>
            <p:ph idx="1"/>
          </p:nvPr>
        </p:nvSpPr>
        <p:spPr/>
        <p:txBody>
          <a:bodyPr>
            <a:normAutofit fontScale="92500" lnSpcReduction="20000"/>
          </a:bodyPr>
          <a:lstStyle/>
          <a:p>
            <a:r>
              <a:rPr lang="en-US" sz="2400" b="1" i="1" dirty="0" smtClean="0"/>
              <a:t>Quantum </a:t>
            </a:r>
            <a:r>
              <a:rPr lang="en-US" sz="2400" b="1" i="1" dirty="0"/>
              <a:t>mechanics rears its head in many places and one of them is inorganic chemistry, where the electronic spin associated with unpaired electrons has a profound influence</a:t>
            </a:r>
            <a:r>
              <a:rPr lang="en-US" sz="2400" b="1" i="1" dirty="0" smtClean="0"/>
              <a:t>.</a:t>
            </a:r>
          </a:p>
          <a:p>
            <a:pPr lvl="1"/>
            <a:endParaRPr lang="en-US" i="1" dirty="0"/>
          </a:p>
          <a:p>
            <a:pPr lvl="1"/>
            <a:r>
              <a:rPr lang="en-US" dirty="0" smtClean="0"/>
              <a:t>“</a:t>
            </a:r>
            <a:r>
              <a:rPr lang="en-US" i="1" dirty="0"/>
              <a:t>Molecules with different numbers of unpaired electrons, hence with different spin states, have distinct geometric structures, energetic properties and reactivity. Complexes of redox-active transition metal complexes can exist in many different spin states, and this plays an important role in inorganic chemistry and, because of the prevalence of transition metals in living systems, in bioinorganic chemistry</a:t>
            </a:r>
            <a:r>
              <a:rPr lang="en-US" i="1" dirty="0" smtClean="0"/>
              <a:t>.</a:t>
            </a:r>
            <a:r>
              <a:rPr lang="en-US" dirty="0" smtClean="0"/>
              <a:t>“</a:t>
            </a:r>
          </a:p>
          <a:p>
            <a:endParaRPr lang="en-US" dirty="0" smtClean="0"/>
          </a:p>
          <a:p>
            <a:pPr lvl="1"/>
            <a:r>
              <a:rPr lang="en-US" dirty="0"/>
              <a:t>“</a:t>
            </a:r>
            <a:r>
              <a:rPr lang="en-US" i="1" dirty="0"/>
              <a:t>It is increasingly recognized that many reactions of biological and technological interest that are mediated by transition metal complexes can take place through multiple paths differing in the spin state. This has been termed multistate reactivity scenarios. Recognizing and understanding the impact of the spin in reactivity may be used to design molecules with enhanced reactivity properties</a:t>
            </a:r>
            <a:r>
              <a:rPr lang="en-US" i="1" dirty="0" smtClean="0"/>
              <a:t>.</a:t>
            </a:r>
            <a:r>
              <a:rPr lang="en-US" dirty="0" smtClean="0"/>
              <a:t>”</a:t>
            </a:r>
          </a:p>
          <a:p>
            <a:endParaRPr lang="en-US" dirty="0" smtClean="0"/>
          </a:p>
          <a:p>
            <a:pPr lvl="1"/>
            <a:r>
              <a:rPr lang="en-US" i="1" dirty="0" smtClean="0"/>
              <a:t>Nature </a:t>
            </a:r>
            <a:r>
              <a:rPr lang="en-US" i="1" dirty="0"/>
              <a:t>Chem. </a:t>
            </a:r>
            <a:r>
              <a:rPr lang="en-US" b="1" dirty="0"/>
              <a:t>2013</a:t>
            </a:r>
            <a:r>
              <a:rPr lang="en-US" dirty="0"/>
              <a:t>, </a:t>
            </a:r>
            <a:r>
              <a:rPr lang="en-US" i="1" dirty="0"/>
              <a:t>5</a:t>
            </a:r>
            <a:r>
              <a:rPr lang="en-US" dirty="0"/>
              <a:t>, 7-9 (Costas, Harvey), “Discussion of an open problem”</a:t>
            </a:r>
          </a:p>
          <a:p>
            <a:endParaRPr lang="en-US" sz="2400" dirty="0"/>
          </a:p>
        </p:txBody>
      </p:sp>
      <p:sp>
        <p:nvSpPr>
          <p:cNvPr id="4" name="Footer Placeholder 3"/>
          <p:cNvSpPr>
            <a:spLocks noGrp="1"/>
          </p:cNvSpPr>
          <p:nvPr>
            <p:ph type="ftr" sz="quarter" idx="11"/>
          </p:nvPr>
        </p:nvSpPr>
        <p:spPr/>
        <p:txBody>
          <a:bodyPr/>
          <a:lstStyle/>
          <a:p>
            <a:r>
              <a:rPr lang="en-US" smtClean="0"/>
              <a:t>ECOSTBio</a:t>
            </a:r>
            <a:endParaRPr lang="en-US" dirty="0"/>
          </a:p>
        </p:txBody>
      </p:sp>
      <p:sp>
        <p:nvSpPr>
          <p:cNvPr id="5" name="Slide Number Placeholder 4"/>
          <p:cNvSpPr>
            <a:spLocks noGrp="1"/>
          </p:cNvSpPr>
          <p:nvPr>
            <p:ph type="sldNum" sz="quarter" idx="12"/>
          </p:nvPr>
        </p:nvSpPr>
        <p:spPr/>
        <p:txBody>
          <a:bodyPr/>
          <a:lstStyle/>
          <a:p>
            <a:fld id="{3DFC91E0-9BC1-1046-9012-E5C757344C53}" type="slidenum">
              <a:rPr lang="en-US" smtClean="0"/>
              <a:t>3</a:t>
            </a:fld>
            <a:endParaRPr lang="en-US"/>
          </a:p>
        </p:txBody>
      </p:sp>
    </p:spTree>
    <p:extLst>
      <p:ext uri="{BB962C8B-B14F-4D97-AF65-F5344CB8AC3E}">
        <p14:creationId xmlns:p14="http://schemas.microsoft.com/office/powerpoint/2010/main" val="21848150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er_react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409" y="1540310"/>
            <a:ext cx="4934545" cy="2337415"/>
          </a:xfrm>
          <a:prstGeom prst="rect">
            <a:avLst/>
          </a:prstGeom>
        </p:spPr>
      </p:pic>
      <p:pic>
        <p:nvPicPr>
          <p:cNvPr id="8" name="Picture 7" descr="eer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8140" y="1540310"/>
            <a:ext cx="4782679" cy="4675026"/>
          </a:xfrm>
          <a:prstGeom prst="rect">
            <a:avLst/>
          </a:prstGeom>
        </p:spPr>
      </p:pic>
      <p:sp>
        <p:nvSpPr>
          <p:cNvPr id="2" name="Title 1"/>
          <p:cNvSpPr>
            <a:spLocks noGrp="1"/>
          </p:cNvSpPr>
          <p:nvPr>
            <p:ph type="title"/>
          </p:nvPr>
        </p:nvSpPr>
        <p:spPr/>
        <p:txBody>
          <a:bodyPr/>
          <a:lstStyle/>
          <a:p>
            <a:r>
              <a:rPr lang="en-US" dirty="0" smtClean="0"/>
              <a:t>Changing spin state in catalysis</a:t>
            </a:r>
            <a:endParaRPr lang="en-US" dirty="0"/>
          </a:p>
        </p:txBody>
      </p:sp>
      <p:sp>
        <p:nvSpPr>
          <p:cNvPr id="3" name="Content Placeholder 2"/>
          <p:cNvSpPr>
            <a:spLocks noGrp="1"/>
          </p:cNvSpPr>
          <p:nvPr>
            <p:ph idx="1"/>
          </p:nvPr>
        </p:nvSpPr>
        <p:spPr/>
        <p:txBody>
          <a:bodyPr/>
          <a:lstStyle/>
          <a:p>
            <a:r>
              <a:rPr lang="en-US" dirty="0"/>
              <a:t>Exchange-enhanced </a:t>
            </a:r>
            <a:r>
              <a:rPr lang="en-US" dirty="0" smtClean="0"/>
              <a:t>reactivity concept by </a:t>
            </a:r>
            <a:r>
              <a:rPr lang="en-US" dirty="0" err="1" smtClean="0"/>
              <a:t>Sason</a:t>
            </a:r>
            <a:r>
              <a:rPr lang="en-US" dirty="0" smtClean="0"/>
              <a:t> </a:t>
            </a:r>
            <a:r>
              <a:rPr lang="en-US" dirty="0" err="1" smtClean="0"/>
              <a:t>Shaik</a:t>
            </a:r>
            <a:r>
              <a:rPr lang="en-US" dirty="0" smtClean="0"/>
              <a:t>, </a:t>
            </a:r>
            <a:r>
              <a:rPr lang="en-US" i="1" dirty="0" smtClean="0"/>
              <a:t>Nature Chem. </a:t>
            </a:r>
            <a:r>
              <a:rPr lang="en-US" b="1" dirty="0" smtClean="0"/>
              <a:t>2011</a:t>
            </a:r>
            <a:r>
              <a:rPr lang="en-US" dirty="0" smtClean="0"/>
              <a:t>, </a:t>
            </a:r>
            <a:r>
              <a:rPr lang="en-US" i="1" dirty="0" smtClean="0"/>
              <a:t>3</a:t>
            </a:r>
            <a:r>
              <a:rPr lang="en-US" dirty="0" smtClean="0"/>
              <a:t>, 19-27</a:t>
            </a:r>
          </a:p>
          <a:p>
            <a:endParaRPr lang="en-US" dirty="0"/>
          </a:p>
        </p:txBody>
      </p:sp>
      <p:sp>
        <p:nvSpPr>
          <p:cNvPr id="11" name="Footer Placeholder 10"/>
          <p:cNvSpPr>
            <a:spLocks noGrp="1"/>
          </p:cNvSpPr>
          <p:nvPr>
            <p:ph type="ftr" sz="quarter" idx="11"/>
          </p:nvPr>
        </p:nvSpPr>
        <p:spPr/>
        <p:txBody>
          <a:bodyPr/>
          <a:lstStyle/>
          <a:p>
            <a:r>
              <a:rPr lang="en-US" dirty="0" err="1" smtClean="0"/>
              <a:t>ECOSTBio</a:t>
            </a:r>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pPr/>
              <a:t>4</a:t>
            </a:fld>
            <a:endParaRPr lang="en-US"/>
          </a:p>
        </p:txBody>
      </p:sp>
      <p:sp>
        <p:nvSpPr>
          <p:cNvPr id="10" name="TextBox 13"/>
          <p:cNvSpPr txBox="1">
            <a:spLocks noChangeArrowheads="1"/>
          </p:cNvSpPr>
          <p:nvPr/>
        </p:nvSpPr>
        <p:spPr bwMode="auto">
          <a:xfrm>
            <a:off x="287871" y="5667608"/>
            <a:ext cx="3626945" cy="584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latin typeface="+mn-lt"/>
                <a:cs typeface="Garamond" charset="0"/>
              </a:rPr>
              <a:t>(</a:t>
            </a:r>
            <a:r>
              <a:rPr lang="en-US" sz="1600" dirty="0" err="1" smtClean="0">
                <a:latin typeface="+mn-lt"/>
                <a:cs typeface="Garamond" charset="0"/>
              </a:rPr>
              <a:t>Shaik</a:t>
            </a:r>
            <a:r>
              <a:rPr lang="en-US" sz="1600" dirty="0" smtClean="0">
                <a:latin typeface="+mn-lt"/>
                <a:cs typeface="Garamond" charset="0"/>
              </a:rPr>
              <a:t>)</a:t>
            </a:r>
            <a:r>
              <a:rPr lang="en-US" sz="1600" i="1" dirty="0" smtClean="0">
                <a:latin typeface="+mn-lt"/>
                <a:cs typeface="Garamond" charset="0"/>
              </a:rPr>
              <a:t> </a:t>
            </a:r>
            <a:r>
              <a:rPr lang="en-US" sz="1600" i="1" dirty="0" err="1" smtClean="0">
                <a:latin typeface="+mn-lt"/>
                <a:cs typeface="Garamond" charset="0"/>
              </a:rPr>
              <a:t>Angew</a:t>
            </a:r>
            <a:r>
              <a:rPr lang="en-US" sz="1600" i="1" dirty="0">
                <a:latin typeface="+mn-lt"/>
                <a:cs typeface="Garamond" charset="0"/>
              </a:rPr>
              <a:t>. Chem. Int. Ed. </a:t>
            </a:r>
            <a:r>
              <a:rPr lang="en-US" sz="1600" b="1" dirty="0">
                <a:latin typeface="+mn-lt"/>
                <a:cs typeface="Garamond" charset="0"/>
              </a:rPr>
              <a:t>2012</a:t>
            </a:r>
            <a:r>
              <a:rPr lang="en-US" sz="1600" i="1" dirty="0">
                <a:latin typeface="+mn-lt"/>
                <a:cs typeface="Garamond" charset="0"/>
              </a:rPr>
              <a:t>, 51</a:t>
            </a:r>
            <a:r>
              <a:rPr lang="en-US" sz="1600" dirty="0">
                <a:latin typeface="+mn-lt"/>
                <a:cs typeface="Garamond" charset="0"/>
              </a:rPr>
              <a:t>, 4421-4425</a:t>
            </a:r>
          </a:p>
        </p:txBody>
      </p:sp>
      <p:pic>
        <p:nvPicPr>
          <p:cNvPr id="7" name="Picture 6" descr="eer_profil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241" y="1540310"/>
            <a:ext cx="3685960" cy="4009905"/>
          </a:xfrm>
          <a:prstGeom prst="rect">
            <a:avLst/>
          </a:prstGeom>
        </p:spPr>
      </p:pic>
      <p:sp>
        <p:nvSpPr>
          <p:cNvPr id="16" name="Rounded Rectangle 15"/>
          <p:cNvSpPr/>
          <p:nvPr/>
        </p:nvSpPr>
        <p:spPr>
          <a:xfrm>
            <a:off x="6649487" y="4267199"/>
            <a:ext cx="2133600" cy="1394530"/>
          </a:xfrm>
          <a:prstGeom prst="roundRect">
            <a:avLst/>
          </a:prstGeom>
          <a:gradFill>
            <a:gsLst>
              <a:gs pos="0">
                <a:schemeClr val="accent1">
                  <a:tint val="100000"/>
                  <a:shade val="100000"/>
                  <a:satMod val="130000"/>
                  <a:alpha val="40000"/>
                </a:schemeClr>
              </a:gs>
              <a:gs pos="100000">
                <a:schemeClr val="accent1">
                  <a:tint val="50000"/>
                  <a:shade val="100000"/>
                  <a:satMod val="350000"/>
                  <a:alpha val="4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77855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9"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dissolve">
                                      <p:cBhvr>
                                        <p:cTn id="9" dur="500"/>
                                        <p:tgtEl>
                                          <p:spTgt spid="8"/>
                                        </p:tgtEl>
                                      </p:cBhvr>
                                    </p:animEffect>
                                  </p:childTnLst>
                                </p:cTn>
                              </p:par>
                              <p:par>
                                <p:cTn id="10" presetID="9"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spin states (contd.)</a:t>
            </a:r>
            <a:endParaRPr lang="en-US" dirty="0"/>
          </a:p>
        </p:txBody>
      </p:sp>
      <p:sp>
        <p:nvSpPr>
          <p:cNvPr id="6" name="Content Placeholder 5"/>
          <p:cNvSpPr>
            <a:spLocks noGrp="1"/>
          </p:cNvSpPr>
          <p:nvPr>
            <p:ph sz="half" idx="1"/>
          </p:nvPr>
        </p:nvSpPr>
        <p:spPr/>
        <p:txBody>
          <a:bodyPr>
            <a:normAutofit fontScale="85000" lnSpcReduction="10000"/>
          </a:bodyPr>
          <a:lstStyle/>
          <a:p>
            <a:r>
              <a:rPr lang="en-US" b="1" dirty="0" err="1"/>
              <a:t>Cyt</a:t>
            </a:r>
            <a:r>
              <a:rPr lang="en-US" b="1" dirty="0"/>
              <a:t>. P450 enzymes</a:t>
            </a:r>
          </a:p>
          <a:p>
            <a:pPr lvl="1"/>
            <a:r>
              <a:rPr lang="en-US" b="1" dirty="0"/>
              <a:t>at least two spin flips in catalytic cycle!</a:t>
            </a:r>
          </a:p>
          <a:p>
            <a:pPr lvl="1"/>
            <a:r>
              <a:rPr lang="en-US" dirty="0"/>
              <a:t>rebound mechanism</a:t>
            </a:r>
          </a:p>
          <a:p>
            <a:pPr lvl="1"/>
            <a:r>
              <a:rPr lang="en-US" dirty="0"/>
              <a:t>compound I</a:t>
            </a:r>
          </a:p>
          <a:p>
            <a:pPr lvl="2"/>
            <a:r>
              <a:rPr lang="en-US" dirty="0"/>
              <a:t>suspected in 2000, (</a:t>
            </a:r>
            <a:r>
              <a:rPr lang="en-US" dirty="0" err="1"/>
              <a:t>Schlichting</a:t>
            </a:r>
            <a:r>
              <a:rPr lang="en-US" dirty="0"/>
              <a:t>) </a:t>
            </a:r>
            <a:r>
              <a:rPr lang="en-US" i="1" dirty="0"/>
              <a:t>Science</a:t>
            </a:r>
            <a:r>
              <a:rPr lang="en-US" dirty="0"/>
              <a:t> </a:t>
            </a:r>
            <a:r>
              <a:rPr lang="en-US" b="1" dirty="0"/>
              <a:t>2000</a:t>
            </a:r>
            <a:r>
              <a:rPr lang="en-US" dirty="0"/>
              <a:t>, </a:t>
            </a:r>
            <a:r>
              <a:rPr lang="en-US" i="1" dirty="0"/>
              <a:t>287</a:t>
            </a:r>
            <a:r>
              <a:rPr lang="en-US" dirty="0"/>
              <a:t>, 1615</a:t>
            </a:r>
          </a:p>
          <a:p>
            <a:pPr lvl="2"/>
            <a:r>
              <a:rPr lang="en-US" dirty="0"/>
              <a:t>proven in 2010, (Green)</a:t>
            </a:r>
            <a:br>
              <a:rPr lang="en-US" dirty="0"/>
            </a:br>
            <a:r>
              <a:rPr lang="en-US" i="1" dirty="0"/>
              <a:t>Science</a:t>
            </a:r>
            <a:r>
              <a:rPr lang="en-US" b="1" dirty="0"/>
              <a:t> 2010</a:t>
            </a:r>
            <a:r>
              <a:rPr lang="en-US" dirty="0"/>
              <a:t>, </a:t>
            </a:r>
            <a:r>
              <a:rPr lang="en-US" i="1" dirty="0"/>
              <a:t>330</a:t>
            </a:r>
            <a:r>
              <a:rPr lang="en-US" dirty="0"/>
              <a:t>, </a:t>
            </a:r>
            <a:r>
              <a:rPr lang="en-US" dirty="0" smtClean="0"/>
              <a:t>933</a:t>
            </a:r>
          </a:p>
          <a:p>
            <a:pPr lvl="2"/>
            <a:r>
              <a:rPr lang="en-US" dirty="0" smtClean="0"/>
              <a:t>spin state unclear</a:t>
            </a:r>
            <a:endParaRPr lang="en-US" dirty="0"/>
          </a:p>
          <a:p>
            <a:pPr lvl="1"/>
            <a:r>
              <a:rPr lang="en-US" dirty="0"/>
              <a:t>theoretical perspective</a:t>
            </a:r>
          </a:p>
          <a:p>
            <a:pPr lvl="2"/>
            <a:r>
              <a:rPr lang="en-US" dirty="0"/>
              <a:t>(</a:t>
            </a:r>
            <a:r>
              <a:rPr lang="en-US" dirty="0" err="1"/>
              <a:t>Shaik</a:t>
            </a:r>
            <a:r>
              <a:rPr lang="en-US" dirty="0"/>
              <a:t>) </a:t>
            </a:r>
            <a:r>
              <a:rPr lang="en-US" i="1" dirty="0"/>
              <a:t>Chem. Rev. </a:t>
            </a:r>
            <a:r>
              <a:rPr lang="en-US" b="1" dirty="0"/>
              <a:t>2005</a:t>
            </a:r>
            <a:r>
              <a:rPr lang="en-US" dirty="0"/>
              <a:t>, </a:t>
            </a:r>
            <a:r>
              <a:rPr lang="en-US" i="1" dirty="0"/>
              <a:t>105</a:t>
            </a:r>
            <a:r>
              <a:rPr lang="en-US" dirty="0"/>
              <a:t>, 2279</a:t>
            </a:r>
          </a:p>
          <a:p>
            <a:pPr lvl="1"/>
            <a:r>
              <a:rPr lang="en-US" dirty="0"/>
              <a:t>structure and reactivity</a:t>
            </a:r>
          </a:p>
          <a:p>
            <a:pPr lvl="2"/>
            <a:r>
              <a:rPr lang="en-US" dirty="0"/>
              <a:t>(</a:t>
            </a:r>
            <a:r>
              <a:rPr lang="en-US" dirty="0" err="1"/>
              <a:t>Shaik</a:t>
            </a:r>
            <a:r>
              <a:rPr lang="en-US" dirty="0"/>
              <a:t>) </a:t>
            </a:r>
            <a:r>
              <a:rPr lang="en-US" i="1" dirty="0"/>
              <a:t>Chem. Rev.</a:t>
            </a:r>
            <a:r>
              <a:rPr lang="en-US" dirty="0"/>
              <a:t> </a:t>
            </a:r>
            <a:r>
              <a:rPr lang="en-US" b="1" dirty="0"/>
              <a:t>2010</a:t>
            </a:r>
            <a:r>
              <a:rPr lang="en-US" dirty="0"/>
              <a:t>, </a:t>
            </a:r>
            <a:r>
              <a:rPr lang="en-US" i="1" dirty="0"/>
              <a:t>110</a:t>
            </a:r>
            <a:r>
              <a:rPr lang="en-US" dirty="0"/>
              <a:t>, 949</a:t>
            </a:r>
            <a:endParaRPr lang="en-US" i="1" dirty="0"/>
          </a:p>
        </p:txBody>
      </p:sp>
      <p:sp>
        <p:nvSpPr>
          <p:cNvPr id="7" name="Content Placeholder 6"/>
          <p:cNvSpPr>
            <a:spLocks noGrp="1"/>
          </p:cNvSpPr>
          <p:nvPr>
            <p:ph sz="half" idx="2"/>
          </p:nvPr>
        </p:nvSpPr>
        <p:spPr/>
        <p:txBody>
          <a:bodyPr>
            <a:normAutofit fontScale="85000" lnSpcReduction="10000"/>
          </a:bodyPr>
          <a:lstStyle/>
          <a:p>
            <a:r>
              <a:rPr lang="en-US" b="1" dirty="0"/>
              <a:t>Relevance for theory first noticed in 2001</a:t>
            </a:r>
          </a:p>
          <a:p>
            <a:pPr lvl="1"/>
            <a:r>
              <a:rPr lang="en-US" dirty="0"/>
              <a:t>(</a:t>
            </a:r>
            <a:r>
              <a:rPr lang="en-US" dirty="0" err="1"/>
              <a:t>Trautwein</a:t>
            </a:r>
            <a:r>
              <a:rPr lang="en-US" dirty="0"/>
              <a:t>)</a:t>
            </a:r>
            <a:r>
              <a:rPr lang="en-US" i="1" dirty="0"/>
              <a:t> </a:t>
            </a:r>
            <a:r>
              <a:rPr lang="en-US" i="1" dirty="0" err="1"/>
              <a:t>Inorg</a:t>
            </a:r>
            <a:r>
              <a:rPr lang="en-US" i="1" dirty="0"/>
              <a:t>. Chem. </a:t>
            </a:r>
            <a:r>
              <a:rPr lang="en-US" b="1" dirty="0"/>
              <a:t>2001</a:t>
            </a:r>
            <a:r>
              <a:rPr lang="en-US" dirty="0"/>
              <a:t>, </a:t>
            </a:r>
            <a:r>
              <a:rPr lang="en-US" i="1" dirty="0"/>
              <a:t>40</a:t>
            </a:r>
            <a:r>
              <a:rPr lang="en-US" dirty="0"/>
              <a:t>, 2201</a:t>
            </a:r>
          </a:p>
          <a:p>
            <a:pPr lvl="1"/>
            <a:r>
              <a:rPr lang="en-US" dirty="0"/>
              <a:t>spin-crossover compounds</a:t>
            </a:r>
          </a:p>
          <a:p>
            <a:pPr lvl="2"/>
            <a:r>
              <a:rPr lang="en-US" dirty="0"/>
              <a:t>depending on method either always low spin,</a:t>
            </a:r>
            <a:br>
              <a:rPr lang="en-US" dirty="0"/>
            </a:br>
            <a:r>
              <a:rPr lang="en-US" dirty="0"/>
              <a:t>or always high spin</a:t>
            </a:r>
          </a:p>
          <a:p>
            <a:pPr lvl="2"/>
            <a:r>
              <a:rPr lang="en-US" b="1" dirty="0"/>
              <a:t>NO CROSSOVER</a:t>
            </a:r>
          </a:p>
          <a:p>
            <a:pPr marL="0" indent="0">
              <a:buNone/>
            </a:pPr>
            <a:endParaRPr lang="en-US" b="1" dirty="0"/>
          </a:p>
          <a:p>
            <a:r>
              <a:rPr lang="en-US" b="1" dirty="0"/>
              <a:t>Rule of thumb</a:t>
            </a:r>
            <a:endParaRPr lang="en-US" dirty="0"/>
          </a:p>
          <a:p>
            <a:pPr lvl="1"/>
            <a:r>
              <a:rPr lang="en-US" dirty="0"/>
              <a:t>early pure </a:t>
            </a:r>
            <a:r>
              <a:rPr lang="en-US" dirty="0" err="1" smtClean="0"/>
              <a:t>functionals</a:t>
            </a:r>
            <a:r>
              <a:rPr lang="en-US" dirty="0" smtClean="0"/>
              <a:t>: </a:t>
            </a:r>
            <a:r>
              <a:rPr lang="en-US" dirty="0"/>
              <a:t>LS</a:t>
            </a:r>
          </a:p>
          <a:p>
            <a:pPr lvl="1"/>
            <a:r>
              <a:rPr lang="en-US" dirty="0"/>
              <a:t>hybrid </a:t>
            </a:r>
            <a:r>
              <a:rPr lang="en-US" dirty="0" err="1" smtClean="0"/>
              <a:t>functionals</a:t>
            </a:r>
            <a:r>
              <a:rPr lang="en-US" dirty="0" smtClean="0"/>
              <a:t>: </a:t>
            </a:r>
            <a:r>
              <a:rPr lang="en-US" dirty="0"/>
              <a:t>HS</a:t>
            </a:r>
          </a:p>
          <a:p>
            <a:pPr lvl="1"/>
            <a:r>
              <a:rPr lang="en-US" dirty="0"/>
              <a:t>few </a:t>
            </a:r>
            <a:r>
              <a:rPr lang="en-US" dirty="0" err="1"/>
              <a:t>functionals</a:t>
            </a:r>
            <a:r>
              <a:rPr lang="en-US" dirty="0"/>
              <a:t> do well</a:t>
            </a:r>
          </a:p>
          <a:p>
            <a:pPr lvl="2"/>
            <a:r>
              <a:rPr lang="en-US" dirty="0"/>
              <a:t>(Swart) </a:t>
            </a:r>
            <a:r>
              <a:rPr lang="en-US" i="1" dirty="0"/>
              <a:t>JCTC</a:t>
            </a:r>
            <a:r>
              <a:rPr lang="en-US" dirty="0"/>
              <a:t> </a:t>
            </a:r>
            <a:r>
              <a:rPr lang="en-US" b="1" dirty="0"/>
              <a:t>2008</a:t>
            </a:r>
            <a:r>
              <a:rPr lang="en-US" dirty="0"/>
              <a:t>, </a:t>
            </a:r>
            <a:r>
              <a:rPr lang="en-US" i="1" dirty="0"/>
              <a:t>4</a:t>
            </a:r>
            <a:r>
              <a:rPr lang="en-US" dirty="0"/>
              <a:t>, </a:t>
            </a:r>
            <a:r>
              <a:rPr lang="en-US" dirty="0" smtClean="0"/>
              <a:t>2057; </a:t>
            </a:r>
            <a:r>
              <a:rPr lang="en-US" i="1" dirty="0" smtClean="0"/>
              <a:t>CPL</a:t>
            </a:r>
            <a:r>
              <a:rPr lang="en-US" dirty="0" smtClean="0"/>
              <a:t> </a:t>
            </a:r>
            <a:r>
              <a:rPr lang="en-US" b="1" dirty="0" smtClean="0"/>
              <a:t>2013</a:t>
            </a:r>
            <a:r>
              <a:rPr lang="en-US" dirty="0" smtClean="0"/>
              <a:t>, </a:t>
            </a:r>
            <a:r>
              <a:rPr lang="en-US" i="1" dirty="0" smtClean="0"/>
              <a:t>580</a:t>
            </a:r>
            <a:r>
              <a:rPr lang="en-US" dirty="0" smtClean="0"/>
              <a:t>, 166</a:t>
            </a:r>
          </a:p>
          <a:p>
            <a:pPr lvl="1"/>
            <a:r>
              <a:rPr lang="en-US" dirty="0" smtClean="0"/>
              <a:t>“Continuing </a:t>
            </a:r>
            <a:r>
              <a:rPr lang="en-US" dirty="0"/>
              <a:t>Voyage Through the Density Functional </a:t>
            </a:r>
            <a:r>
              <a:rPr lang="en-US" dirty="0" smtClean="0"/>
              <a:t>Minefield”</a:t>
            </a:r>
            <a:endParaRPr lang="en-US" dirty="0"/>
          </a:p>
          <a:p>
            <a:pPr lvl="2"/>
            <a:r>
              <a:rPr lang="en-US" dirty="0" smtClean="0"/>
              <a:t>(</a:t>
            </a:r>
            <a:r>
              <a:rPr lang="en-US" dirty="0" err="1" smtClean="0"/>
              <a:t>Deeth</a:t>
            </a:r>
            <a:r>
              <a:rPr lang="en-US" dirty="0" smtClean="0"/>
              <a:t>), </a:t>
            </a:r>
            <a:r>
              <a:rPr lang="en-US" i="1" dirty="0" err="1" smtClean="0"/>
              <a:t>EurJIC</a:t>
            </a:r>
            <a:r>
              <a:rPr lang="en-US" dirty="0" smtClean="0"/>
              <a:t> (ASAP)</a:t>
            </a:r>
            <a:endParaRPr lang="en-US" i="1" dirty="0"/>
          </a:p>
        </p:txBody>
      </p:sp>
      <p:sp>
        <p:nvSpPr>
          <p:cNvPr id="4" name="Footer Placeholder 3"/>
          <p:cNvSpPr>
            <a:spLocks noGrp="1"/>
          </p:cNvSpPr>
          <p:nvPr>
            <p:ph type="ftr" sz="quarter" idx="11"/>
          </p:nvPr>
        </p:nvSpPr>
        <p:spPr/>
        <p:txBody>
          <a:bodyPr/>
          <a:lstStyle/>
          <a:p>
            <a:r>
              <a:rPr lang="en-US" smtClean="0"/>
              <a:t>ECOSTBio</a:t>
            </a:r>
            <a:endParaRPr lang="en-US" dirty="0"/>
          </a:p>
        </p:txBody>
      </p:sp>
      <p:sp>
        <p:nvSpPr>
          <p:cNvPr id="5" name="Slide Number Placeholder 4"/>
          <p:cNvSpPr>
            <a:spLocks noGrp="1"/>
          </p:cNvSpPr>
          <p:nvPr>
            <p:ph type="sldNum" sz="quarter" idx="12"/>
          </p:nvPr>
        </p:nvSpPr>
        <p:spPr/>
        <p:txBody>
          <a:bodyPr/>
          <a:lstStyle/>
          <a:p>
            <a:fld id="{3DFC91E0-9BC1-1046-9012-E5C757344C53}" type="slidenum">
              <a:rPr lang="en-US" smtClean="0"/>
              <a:t>5</a:t>
            </a:fld>
            <a:endParaRPr lang="en-US"/>
          </a:p>
        </p:txBody>
      </p:sp>
    </p:spTree>
    <p:extLst>
      <p:ext uri="{BB962C8B-B14F-4D97-AF65-F5344CB8AC3E}">
        <p14:creationId xmlns:p14="http://schemas.microsoft.com/office/powerpoint/2010/main" val="8045152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Online popularity poll</a:t>
            </a:r>
            <a:endParaRPr lang="en-US" dirty="0"/>
          </a:p>
        </p:txBody>
      </p:sp>
      <p:sp>
        <p:nvSpPr>
          <p:cNvPr id="10" name="Content Placeholder 4"/>
          <p:cNvSpPr>
            <a:spLocks noGrp="1"/>
          </p:cNvSpPr>
          <p:nvPr>
            <p:ph idx="1"/>
          </p:nvPr>
        </p:nvSpPr>
        <p:spPr/>
        <p:txBody>
          <a:bodyPr/>
          <a:lstStyle/>
          <a:p>
            <a:r>
              <a:rPr lang="en-US" dirty="0" smtClean="0"/>
              <a:t>Polling preferences of computational chemistry community</a:t>
            </a:r>
          </a:p>
          <a:p>
            <a:pPr lvl="1"/>
            <a:r>
              <a:rPr lang="en-US" dirty="0" smtClean="0"/>
              <a:t>annually, between June 1 and October 1</a:t>
            </a:r>
          </a:p>
          <a:p>
            <a:endParaRPr lang="en-US" dirty="0" smtClean="0"/>
          </a:p>
          <a:p>
            <a:r>
              <a:rPr lang="en-US" dirty="0" smtClean="0">
                <a:hlinkClick r:id="rId2"/>
              </a:rPr>
              <a:t>http://www.marcelswart.eu/dft-poll</a:t>
            </a:r>
            <a:r>
              <a:rPr lang="en-US" dirty="0" smtClean="0"/>
              <a:t>  (general)</a:t>
            </a:r>
          </a:p>
          <a:p>
            <a:endParaRPr lang="en-US" dirty="0" smtClean="0"/>
          </a:p>
          <a:p>
            <a:r>
              <a:rPr lang="en-US" dirty="0" smtClean="0">
                <a:hlinkClick r:id="rId3"/>
              </a:rPr>
              <a:t>http://goo.gl/7wfPMh</a:t>
            </a:r>
            <a:r>
              <a:rPr lang="en-US" dirty="0" smtClean="0"/>
              <a:t> (</a:t>
            </a:r>
            <a:r>
              <a:rPr lang="en-US" dirty="0" smtClean="0"/>
              <a:t>#</a:t>
            </a:r>
            <a:r>
              <a:rPr lang="en-US" dirty="0" smtClean="0"/>
              <a:t>DFT2014 </a:t>
            </a:r>
            <a:r>
              <a:rPr lang="en-US" dirty="0" smtClean="0"/>
              <a:t>poll, open until Oct. 1 !!!)</a:t>
            </a:r>
          </a:p>
          <a:p>
            <a:endParaRPr lang="en-US" dirty="0" smtClean="0"/>
          </a:p>
          <a:p>
            <a:r>
              <a:rPr lang="en-US" dirty="0" err="1" smtClean="0"/>
              <a:t>Newsitem</a:t>
            </a:r>
            <a:r>
              <a:rPr lang="en-US" dirty="0" smtClean="0"/>
              <a:t> 2014</a:t>
            </a:r>
            <a:endParaRPr lang="en-US" dirty="0" smtClean="0"/>
          </a:p>
          <a:p>
            <a:pPr lvl="1"/>
            <a:r>
              <a:rPr lang="en-US" dirty="0" smtClean="0"/>
              <a:t>October this year</a:t>
            </a:r>
          </a:p>
          <a:p>
            <a:endParaRPr lang="en-US" dirty="0"/>
          </a:p>
          <a:p>
            <a:r>
              <a:rPr lang="en-US" dirty="0" smtClean="0"/>
              <a:t>Blog Famous Chemistry </a:t>
            </a:r>
            <a:br>
              <a:rPr lang="en-US" dirty="0" smtClean="0"/>
            </a:br>
            <a:r>
              <a:rPr lang="en-US" dirty="0" smtClean="0"/>
              <a:t>journal</a:t>
            </a:r>
          </a:p>
          <a:p>
            <a:pPr lvl="1"/>
            <a:r>
              <a:rPr lang="en-US" dirty="0" smtClean="0"/>
              <a:t>also existing 5 years</a:t>
            </a:r>
            <a:endParaRPr lang="en-US" dirty="0"/>
          </a:p>
        </p:txBody>
      </p:sp>
      <p:sp>
        <p:nvSpPr>
          <p:cNvPr id="4" name="Footer Placeholder 3"/>
          <p:cNvSpPr>
            <a:spLocks noGrp="1"/>
          </p:cNvSpPr>
          <p:nvPr>
            <p:ph type="ftr" sz="quarter" idx="11"/>
          </p:nvPr>
        </p:nvSpPr>
        <p:spPr/>
        <p:txBody>
          <a:bodyPr/>
          <a:lstStyle/>
          <a:p>
            <a:r>
              <a:rPr lang="en-US" smtClean="0"/>
              <a:t>DFT2013</a:t>
            </a:r>
            <a:endParaRPr lang="en-US" dirty="0" smtClean="0"/>
          </a:p>
        </p:txBody>
      </p:sp>
      <p:sp>
        <p:nvSpPr>
          <p:cNvPr id="5" name="Slide Number Placeholder 4"/>
          <p:cNvSpPr>
            <a:spLocks noGrp="1"/>
          </p:cNvSpPr>
          <p:nvPr>
            <p:ph type="sldNum" sz="quarter" idx="12"/>
          </p:nvPr>
        </p:nvSpPr>
        <p:spPr/>
        <p:txBody>
          <a:bodyPr/>
          <a:lstStyle/>
          <a:p>
            <a:fld id="{3DFC91E0-9BC1-1046-9012-E5C757344C53}" type="slidenum">
              <a:rPr lang="en-US" smtClean="0"/>
              <a:pPr/>
              <a:t>6</a:t>
            </a:fld>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2687" y="3977555"/>
            <a:ext cx="4453467" cy="2880063"/>
          </a:xfrm>
          <a:prstGeom prst="rect">
            <a:avLst/>
          </a:prstGeom>
          <a:ln>
            <a:solidFill>
              <a:schemeClr val="tx1"/>
            </a:solidFill>
          </a:ln>
        </p:spPr>
      </p:pic>
    </p:spTree>
    <p:extLst>
      <p:ext uri="{BB962C8B-B14F-4D97-AF65-F5344CB8AC3E}">
        <p14:creationId xmlns:p14="http://schemas.microsoft.com/office/powerpoint/2010/main" val="16653030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is not alone</a:t>
            </a:r>
            <a:endParaRPr lang="en-US" dirty="0"/>
          </a:p>
        </p:txBody>
      </p:sp>
      <p:sp>
        <p:nvSpPr>
          <p:cNvPr id="3" name="Content Placeholder 2"/>
          <p:cNvSpPr>
            <a:spLocks noGrp="1"/>
          </p:cNvSpPr>
          <p:nvPr>
            <p:ph sz="half" idx="1"/>
          </p:nvPr>
        </p:nvSpPr>
        <p:spPr/>
        <p:txBody>
          <a:bodyPr>
            <a:normAutofit/>
          </a:bodyPr>
          <a:lstStyle/>
          <a:p>
            <a:r>
              <a:rPr lang="en-US" b="1" dirty="0" smtClean="0"/>
              <a:t>Experiment may be faulty as well</a:t>
            </a:r>
          </a:p>
          <a:p>
            <a:pPr lvl="1"/>
            <a:r>
              <a:rPr lang="en-US" dirty="0" smtClean="0"/>
              <a:t>disproportionation of two </a:t>
            </a:r>
            <a:r>
              <a:rPr lang="en-US" dirty="0" err="1" smtClean="0"/>
              <a:t>Fe</a:t>
            </a:r>
            <a:r>
              <a:rPr lang="en-US" baseline="30000" dirty="0" err="1" smtClean="0"/>
              <a:t>III</a:t>
            </a:r>
            <a:r>
              <a:rPr lang="en-US" dirty="0" smtClean="0"/>
              <a:t>-complexes to:</a:t>
            </a:r>
            <a:br>
              <a:rPr lang="en-US" dirty="0" smtClean="0"/>
            </a:br>
            <a:r>
              <a:rPr lang="en-US" dirty="0" err="1" smtClean="0"/>
              <a:t>Fe</a:t>
            </a:r>
            <a:r>
              <a:rPr lang="en-US" baseline="30000" dirty="0" err="1" smtClean="0"/>
              <a:t>II</a:t>
            </a:r>
            <a:r>
              <a:rPr lang="en-US" dirty="0" smtClean="0"/>
              <a:t> + </a:t>
            </a:r>
            <a:r>
              <a:rPr lang="en-US" dirty="0" err="1" smtClean="0"/>
              <a:t>Fe</a:t>
            </a:r>
            <a:r>
              <a:rPr lang="en-US" baseline="30000" dirty="0" err="1" smtClean="0"/>
              <a:t>III</a:t>
            </a:r>
            <a:r>
              <a:rPr lang="en-US" dirty="0" smtClean="0"/>
              <a:t> + solvent radical</a:t>
            </a:r>
          </a:p>
          <a:p>
            <a:pPr lvl="2"/>
            <a:r>
              <a:rPr lang="en-US" dirty="0" smtClean="0"/>
              <a:t>(Swart) </a:t>
            </a:r>
            <a:r>
              <a:rPr lang="en-US" i="1" dirty="0" smtClean="0"/>
              <a:t>Dalton Trans.</a:t>
            </a:r>
            <a:r>
              <a:rPr lang="en-US" dirty="0" smtClean="0"/>
              <a:t> </a:t>
            </a:r>
            <a:r>
              <a:rPr lang="en-US" b="1" dirty="0" smtClean="0"/>
              <a:t>2011</a:t>
            </a:r>
            <a:r>
              <a:rPr lang="en-US" dirty="0" smtClean="0"/>
              <a:t>, </a:t>
            </a:r>
            <a:r>
              <a:rPr lang="en-US" i="1" dirty="0" smtClean="0"/>
              <a:t>40</a:t>
            </a:r>
            <a:r>
              <a:rPr lang="en-US" dirty="0" smtClean="0"/>
              <a:t>, 8419</a:t>
            </a:r>
          </a:p>
          <a:p>
            <a:pPr lvl="1"/>
            <a:r>
              <a:rPr lang="en-US" dirty="0" smtClean="0"/>
              <a:t>impurity / contaminant</a:t>
            </a:r>
          </a:p>
          <a:p>
            <a:pPr lvl="2"/>
            <a:r>
              <a:rPr lang="en-US" dirty="0" smtClean="0"/>
              <a:t>(</a:t>
            </a:r>
            <a:r>
              <a:rPr lang="en-US" dirty="0" err="1" smtClean="0"/>
              <a:t>Münck</a:t>
            </a:r>
            <a:r>
              <a:rPr lang="en-US" dirty="0" smtClean="0"/>
              <a:t>) </a:t>
            </a:r>
            <a:r>
              <a:rPr lang="en-US" i="1" dirty="0" smtClean="0"/>
              <a:t>Science</a:t>
            </a:r>
            <a:r>
              <a:rPr lang="en-US" dirty="0" smtClean="0"/>
              <a:t> </a:t>
            </a:r>
            <a:r>
              <a:rPr lang="en-US" b="1" dirty="0" smtClean="0"/>
              <a:t>2003</a:t>
            </a:r>
            <a:r>
              <a:rPr lang="en-US" dirty="0" smtClean="0"/>
              <a:t>, </a:t>
            </a:r>
            <a:r>
              <a:rPr lang="en-US" i="1" dirty="0" smtClean="0"/>
              <a:t>299</a:t>
            </a:r>
            <a:r>
              <a:rPr lang="en-US" dirty="0" smtClean="0"/>
              <a:t>, 1037</a:t>
            </a:r>
          </a:p>
          <a:p>
            <a:pPr lvl="1"/>
            <a:endParaRPr lang="en-US" i="1" dirty="0"/>
          </a:p>
          <a:p>
            <a:pPr lvl="1"/>
            <a:r>
              <a:rPr lang="en-US" b="1" dirty="0" smtClean="0"/>
              <a:t>complementary vs. contradictory</a:t>
            </a:r>
          </a:p>
          <a:p>
            <a:pPr lvl="2"/>
            <a:r>
              <a:rPr lang="en-US" dirty="0" smtClean="0"/>
              <a:t>different experimental and computational techniques</a:t>
            </a:r>
            <a:endParaRPr lang="en-US" dirty="0"/>
          </a:p>
        </p:txBody>
      </p:sp>
      <p:sp>
        <p:nvSpPr>
          <p:cNvPr id="4" name="Content Placeholder 3"/>
          <p:cNvSpPr>
            <a:spLocks noGrp="1"/>
          </p:cNvSpPr>
          <p:nvPr>
            <p:ph sz="half" idx="2"/>
          </p:nvPr>
        </p:nvSpPr>
        <p:spPr/>
        <p:txBody>
          <a:bodyPr>
            <a:normAutofit/>
          </a:bodyPr>
          <a:lstStyle/>
          <a:p>
            <a:r>
              <a:rPr lang="en-US" b="1" dirty="0" smtClean="0"/>
              <a:t>Highlighted</a:t>
            </a:r>
            <a:r>
              <a:rPr lang="en-US" dirty="0" smtClean="0"/>
              <a:t> </a:t>
            </a:r>
            <a:r>
              <a:rPr lang="en-US" b="1" dirty="0" smtClean="0"/>
              <a:t>in</a:t>
            </a:r>
            <a:endParaRPr lang="en-US" dirty="0" smtClean="0"/>
          </a:p>
          <a:p>
            <a:pPr lvl="1"/>
            <a:r>
              <a:rPr lang="en-US" dirty="0" smtClean="0"/>
              <a:t>(Swart) book </a:t>
            </a:r>
            <a:r>
              <a:rPr lang="en-US" dirty="0"/>
              <a:t>chapter in "Quantum </a:t>
            </a:r>
            <a:r>
              <a:rPr lang="en-US" dirty="0" smtClean="0"/>
              <a:t>Biochemistry"</a:t>
            </a:r>
            <a:r>
              <a:rPr lang="en-US" dirty="0"/>
              <a:t>; </a:t>
            </a:r>
            <a:r>
              <a:rPr lang="en-US" dirty="0" err="1"/>
              <a:t>Matta</a:t>
            </a:r>
            <a:r>
              <a:rPr lang="en-US" dirty="0"/>
              <a:t>, C.F. (Ed.); Wiley, </a:t>
            </a:r>
            <a:r>
              <a:rPr lang="en-US" b="1" dirty="0"/>
              <a:t>2010</a:t>
            </a:r>
            <a:r>
              <a:rPr lang="en-US" dirty="0"/>
              <a:t>, Vol. 2, </a:t>
            </a:r>
            <a:r>
              <a:rPr lang="en-US" dirty="0" smtClean="0"/>
              <a:t/>
            </a:r>
            <a:br>
              <a:rPr lang="en-US" dirty="0" smtClean="0"/>
            </a:br>
            <a:r>
              <a:rPr lang="en-US" dirty="0" smtClean="0"/>
              <a:t>Ch. 19</a:t>
            </a:r>
            <a:r>
              <a:rPr lang="en-US" dirty="0"/>
              <a:t>, p. 551-</a:t>
            </a:r>
            <a:r>
              <a:rPr lang="en-US" dirty="0" smtClean="0"/>
              <a:t>583</a:t>
            </a:r>
          </a:p>
          <a:p>
            <a:pPr lvl="1"/>
            <a:endParaRPr lang="en-US" dirty="0" smtClean="0"/>
          </a:p>
          <a:p>
            <a:pPr lvl="1"/>
            <a:r>
              <a:rPr lang="en-US" dirty="0" smtClean="0"/>
              <a:t>(Swart) </a:t>
            </a:r>
            <a:r>
              <a:rPr lang="en-US" i="1" dirty="0" smtClean="0"/>
              <a:t>Int</a:t>
            </a:r>
            <a:r>
              <a:rPr lang="en-US" i="1" dirty="0"/>
              <a:t>. J. Quant. Chem. </a:t>
            </a:r>
            <a:r>
              <a:rPr lang="en-US" dirty="0"/>
              <a:t>(Perspective) </a:t>
            </a:r>
            <a:r>
              <a:rPr lang="en-US" b="1" dirty="0"/>
              <a:t>2013</a:t>
            </a:r>
            <a:r>
              <a:rPr lang="en-US" dirty="0"/>
              <a:t>, </a:t>
            </a:r>
            <a:r>
              <a:rPr lang="en-US" i="1" dirty="0"/>
              <a:t>113</a:t>
            </a:r>
            <a:r>
              <a:rPr lang="en-US" dirty="0"/>
              <a:t>, 2-7</a:t>
            </a:r>
          </a:p>
          <a:p>
            <a:pPr lvl="1"/>
            <a:endParaRPr lang="en-US" dirty="0" smtClean="0"/>
          </a:p>
          <a:p>
            <a:pPr lvl="1"/>
            <a:r>
              <a:rPr lang="en-US" dirty="0"/>
              <a:t>(Harvey) </a:t>
            </a:r>
            <a:r>
              <a:rPr lang="en-US" i="1" dirty="0"/>
              <a:t>WIREs </a:t>
            </a:r>
            <a:r>
              <a:rPr lang="en-US" i="1" dirty="0" err="1"/>
              <a:t>Comput</a:t>
            </a:r>
            <a:r>
              <a:rPr lang="en-US" i="1" dirty="0"/>
              <a:t>. Mol. Sci</a:t>
            </a:r>
            <a:r>
              <a:rPr lang="en-US" i="1" dirty="0" smtClean="0"/>
              <a:t>.</a:t>
            </a:r>
            <a:r>
              <a:rPr lang="en-US" dirty="0" smtClean="0"/>
              <a:t> </a:t>
            </a:r>
            <a:r>
              <a:rPr lang="en-US" b="1" dirty="0" smtClean="0"/>
              <a:t>2014</a:t>
            </a:r>
            <a:r>
              <a:rPr lang="en-US" dirty="0" smtClean="0"/>
              <a:t>, </a:t>
            </a:r>
            <a:r>
              <a:rPr lang="en-US" i="1" dirty="0" smtClean="0"/>
              <a:t>4</a:t>
            </a:r>
            <a:r>
              <a:rPr lang="en-US" dirty="0" smtClean="0"/>
              <a:t>, 1-14</a:t>
            </a:r>
          </a:p>
          <a:p>
            <a:pPr lvl="1"/>
            <a:endParaRPr lang="en-US" dirty="0"/>
          </a:p>
          <a:p>
            <a:pPr lvl="1"/>
            <a:r>
              <a:rPr lang="en-US" dirty="0" smtClean="0"/>
              <a:t>Edited book on spin states (Wiley, </a:t>
            </a:r>
            <a:r>
              <a:rPr lang="en-US" b="1" dirty="0" smtClean="0"/>
              <a:t>2015</a:t>
            </a:r>
            <a:r>
              <a:rPr lang="en-US" dirty="0" smtClean="0"/>
              <a:t>)</a:t>
            </a:r>
            <a:br>
              <a:rPr lang="en-US" dirty="0" smtClean="0"/>
            </a:br>
            <a:r>
              <a:rPr lang="en-US" i="1" dirty="0" smtClean="0"/>
              <a:t>Swart, Costas (Eds.)</a:t>
            </a:r>
            <a:endParaRPr lang="en-US" i="1" dirty="0"/>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7</a:t>
            </a:fld>
            <a:endParaRPr lang="en-US"/>
          </a:p>
        </p:txBody>
      </p:sp>
    </p:spTree>
    <p:extLst>
      <p:ext uri="{BB962C8B-B14F-4D97-AF65-F5344CB8AC3E}">
        <p14:creationId xmlns:p14="http://schemas.microsoft.com/office/powerpoint/2010/main" val="34184250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Case Study: Distortion of Fe-O complex</a:t>
            </a:r>
            <a:endParaRPr lang="en-US" dirty="0"/>
          </a:p>
        </p:txBody>
      </p:sp>
      <p:sp>
        <p:nvSpPr>
          <p:cNvPr id="3" name="Content Placeholder 2"/>
          <p:cNvSpPr>
            <a:spLocks noGrp="1"/>
          </p:cNvSpPr>
          <p:nvPr>
            <p:ph sz="half" idx="1"/>
          </p:nvPr>
        </p:nvSpPr>
        <p:spPr/>
        <p:txBody>
          <a:bodyPr>
            <a:normAutofit/>
          </a:bodyPr>
          <a:lstStyle/>
          <a:p>
            <a:r>
              <a:rPr lang="en-US" dirty="0" err="1"/>
              <a:t>Fukuzumi</a:t>
            </a:r>
            <a:r>
              <a:rPr lang="en-US" dirty="0"/>
              <a:t>, Nam </a:t>
            </a:r>
            <a:r>
              <a:rPr lang="en-US" dirty="0" smtClean="0"/>
              <a:t>et al., </a:t>
            </a:r>
            <a:r>
              <a:rPr lang="en-US" i="1" dirty="0"/>
              <a:t>Nature Chem.</a:t>
            </a:r>
            <a:r>
              <a:rPr lang="en-US" dirty="0"/>
              <a:t> </a:t>
            </a:r>
            <a:r>
              <a:rPr lang="en-US" b="1" dirty="0"/>
              <a:t>2010</a:t>
            </a:r>
            <a:r>
              <a:rPr lang="en-US" dirty="0"/>
              <a:t>, </a:t>
            </a:r>
            <a:r>
              <a:rPr lang="en-US" i="1" dirty="0"/>
              <a:t>2</a:t>
            </a:r>
            <a:r>
              <a:rPr lang="en-US" dirty="0"/>
              <a:t>, 756</a:t>
            </a:r>
          </a:p>
          <a:p>
            <a:endParaRPr lang="en-US" dirty="0" smtClean="0"/>
          </a:p>
          <a:p>
            <a:endParaRPr lang="en-US" dirty="0" smtClean="0"/>
          </a:p>
          <a:p>
            <a:endParaRPr lang="en-US" dirty="0" smtClean="0"/>
          </a:p>
          <a:p>
            <a:pPr marL="0" indent="0">
              <a:buNone/>
            </a:pPr>
            <a:endParaRPr lang="en-US" dirty="0" smtClean="0"/>
          </a:p>
          <a:p>
            <a:endParaRPr lang="en-US" dirty="0" smtClean="0"/>
          </a:p>
          <a:p>
            <a:endParaRPr lang="en-US" dirty="0"/>
          </a:p>
          <a:p>
            <a:endParaRPr lang="en-US" dirty="0"/>
          </a:p>
          <a:p>
            <a:pPr lvl="1"/>
            <a:r>
              <a:rPr lang="en-US" b="1" dirty="0" err="1" smtClean="0"/>
              <a:t>Fe</a:t>
            </a:r>
            <a:r>
              <a:rPr lang="en-US" b="1" baseline="30000" dirty="0" err="1" smtClean="0"/>
              <a:t>IV</a:t>
            </a:r>
            <a:r>
              <a:rPr lang="en-US" b="1" dirty="0" smtClean="0"/>
              <a:t>-</a:t>
            </a:r>
            <a:r>
              <a:rPr lang="en-US" b="1" dirty="0"/>
              <a:t>complex loses axial ligand</a:t>
            </a:r>
            <a:r>
              <a:rPr lang="en-US" b="1" dirty="0" smtClean="0"/>
              <a:t>, scandium </a:t>
            </a:r>
            <a:r>
              <a:rPr lang="en-US" b="1" dirty="0"/>
              <a:t>picks up 4</a:t>
            </a:r>
            <a:r>
              <a:rPr lang="en-US" b="1" baseline="30000" dirty="0"/>
              <a:t>th</a:t>
            </a:r>
            <a:r>
              <a:rPr lang="en-US" b="1" dirty="0"/>
              <a:t> </a:t>
            </a:r>
            <a:r>
              <a:rPr lang="en-US" b="1" dirty="0" err="1"/>
              <a:t>triflate</a:t>
            </a:r>
            <a:r>
              <a:rPr lang="en-US" b="1" dirty="0" smtClean="0"/>
              <a:t>, and </a:t>
            </a:r>
            <a:r>
              <a:rPr lang="en-US" b="1" dirty="0"/>
              <a:t>methyl groups flip!!</a:t>
            </a:r>
            <a:r>
              <a:rPr lang="en-US" b="1" dirty="0" smtClean="0"/>
              <a:t>!</a:t>
            </a:r>
          </a:p>
        </p:txBody>
      </p:sp>
      <p:sp>
        <p:nvSpPr>
          <p:cNvPr id="4" name="Content Placeholder 3"/>
          <p:cNvSpPr>
            <a:spLocks noGrp="1"/>
          </p:cNvSpPr>
          <p:nvPr>
            <p:ph sz="half" idx="2"/>
          </p:nvPr>
        </p:nvSpPr>
        <p:spPr/>
        <p:txBody>
          <a:bodyPr>
            <a:normAutofit/>
          </a:bodyPr>
          <a:lstStyle/>
          <a:p>
            <a:r>
              <a:rPr lang="en-US" b="1" dirty="0"/>
              <a:t>Oxidation state </a:t>
            </a:r>
            <a:r>
              <a:rPr lang="en-US" b="1" dirty="0" smtClean="0"/>
              <a:t>doubted</a:t>
            </a:r>
            <a:endParaRPr lang="en-US" b="1" dirty="0"/>
          </a:p>
          <a:p>
            <a:pPr lvl="1"/>
            <a:r>
              <a:rPr lang="en-US" dirty="0" smtClean="0"/>
              <a:t>(McDonald</a:t>
            </a:r>
            <a:r>
              <a:rPr lang="en-US" dirty="0"/>
              <a:t>, </a:t>
            </a:r>
            <a:r>
              <a:rPr lang="en-US" dirty="0" err="1"/>
              <a:t>Que</a:t>
            </a:r>
            <a:r>
              <a:rPr lang="en-US" dirty="0"/>
              <a:t> Jr</a:t>
            </a:r>
            <a:r>
              <a:rPr lang="en-US" dirty="0" smtClean="0"/>
              <a:t>.) </a:t>
            </a:r>
            <a:r>
              <a:rPr lang="en-US" i="1" dirty="0" err="1"/>
              <a:t>Coord</a:t>
            </a:r>
            <a:r>
              <a:rPr lang="en-US" i="1" dirty="0"/>
              <a:t>. Chem. Rev. </a:t>
            </a:r>
            <a:r>
              <a:rPr lang="en-US" b="1" dirty="0"/>
              <a:t>2013</a:t>
            </a:r>
            <a:r>
              <a:rPr lang="en-US" dirty="0"/>
              <a:t>, </a:t>
            </a:r>
            <a:r>
              <a:rPr lang="en-US" i="1" dirty="0"/>
              <a:t>257</a:t>
            </a:r>
            <a:r>
              <a:rPr lang="en-US" dirty="0"/>
              <a:t>, </a:t>
            </a:r>
            <a:r>
              <a:rPr lang="en-US" dirty="0" smtClean="0"/>
              <a:t>414</a:t>
            </a:r>
          </a:p>
          <a:p>
            <a:pPr lvl="1"/>
            <a:r>
              <a:rPr lang="en-US" dirty="0" smtClean="0"/>
              <a:t>no </a:t>
            </a:r>
            <a:r>
              <a:rPr lang="en-US" dirty="0" err="1" smtClean="0"/>
              <a:t>Mössbauer</a:t>
            </a:r>
            <a:r>
              <a:rPr lang="en-US" dirty="0" smtClean="0"/>
              <a:t> possible</a:t>
            </a:r>
          </a:p>
          <a:p>
            <a:endParaRPr lang="en-US" dirty="0"/>
          </a:p>
          <a:p>
            <a:r>
              <a:rPr lang="en-US" dirty="0" smtClean="0"/>
              <a:t>Calculations </a:t>
            </a:r>
            <a:r>
              <a:rPr lang="en-US" b="1" dirty="0" smtClean="0"/>
              <a:t>confirm </a:t>
            </a:r>
            <a:r>
              <a:rPr lang="en-US" dirty="0" err="1" smtClean="0"/>
              <a:t>Fe</a:t>
            </a:r>
            <a:r>
              <a:rPr lang="en-US" baseline="30000" dirty="0" err="1" smtClean="0"/>
              <a:t>III</a:t>
            </a:r>
            <a:r>
              <a:rPr lang="en-US" dirty="0" smtClean="0"/>
              <a:t>, and </a:t>
            </a:r>
            <a:r>
              <a:rPr lang="en-US" b="1" dirty="0" smtClean="0"/>
              <a:t>not</a:t>
            </a:r>
            <a:r>
              <a:rPr lang="en-US" dirty="0" smtClean="0"/>
              <a:t> claimed </a:t>
            </a:r>
            <a:r>
              <a:rPr lang="en-US" dirty="0" err="1" smtClean="0"/>
              <a:t>Fe</a:t>
            </a:r>
            <a:r>
              <a:rPr lang="en-US" baseline="30000" dirty="0" err="1" smtClean="0"/>
              <a:t>IV</a:t>
            </a:r>
            <a:endParaRPr lang="en-US" baseline="30000" dirty="0" smtClean="0"/>
          </a:p>
          <a:p>
            <a:pPr lvl="1"/>
            <a:r>
              <a:rPr lang="en-US" dirty="0" smtClean="0"/>
              <a:t>(Swart) </a:t>
            </a:r>
            <a:r>
              <a:rPr lang="fi-FI" i="1" dirty="0" err="1"/>
              <a:t>Chem</a:t>
            </a:r>
            <a:r>
              <a:rPr lang="fi-FI" i="1" dirty="0"/>
              <a:t>. </a:t>
            </a:r>
            <a:r>
              <a:rPr lang="fi-FI" i="1" dirty="0" err="1"/>
              <a:t>Comm</a:t>
            </a:r>
            <a:r>
              <a:rPr lang="fi-FI" i="1" dirty="0"/>
              <a:t>. </a:t>
            </a:r>
            <a:r>
              <a:rPr lang="fi-FI" b="1" dirty="0"/>
              <a:t>2013</a:t>
            </a:r>
            <a:r>
              <a:rPr lang="fi-FI" dirty="0"/>
              <a:t>, </a:t>
            </a:r>
            <a:r>
              <a:rPr lang="fi-FI" i="1" dirty="0"/>
              <a:t>49</a:t>
            </a:r>
            <a:r>
              <a:rPr lang="fi-FI" dirty="0"/>
              <a:t>, </a:t>
            </a:r>
            <a:r>
              <a:rPr lang="fi-FI" dirty="0" smtClean="0"/>
              <a:t>6650</a:t>
            </a:r>
          </a:p>
          <a:p>
            <a:pPr lvl="2"/>
            <a:r>
              <a:rPr lang="fi-FI" dirty="0" err="1" smtClean="0"/>
              <a:t>validation</a:t>
            </a:r>
            <a:r>
              <a:rPr lang="fi-FI" dirty="0" smtClean="0"/>
              <a:t> </a:t>
            </a:r>
            <a:r>
              <a:rPr lang="fi-FI" dirty="0" err="1" smtClean="0"/>
              <a:t>computational</a:t>
            </a:r>
            <a:r>
              <a:rPr lang="fi-FI" dirty="0" smtClean="0"/>
              <a:t> </a:t>
            </a:r>
            <a:r>
              <a:rPr lang="fi-FI" dirty="0" err="1" smtClean="0"/>
              <a:t>setup</a:t>
            </a:r>
            <a:r>
              <a:rPr lang="fi-FI" dirty="0" smtClean="0"/>
              <a:t> on 16 </a:t>
            </a:r>
            <a:r>
              <a:rPr lang="fi-FI" dirty="0" err="1" smtClean="0"/>
              <a:t>Fe</a:t>
            </a:r>
            <a:r>
              <a:rPr lang="fi-FI" baseline="30000" dirty="0" err="1" smtClean="0"/>
              <a:t>III</a:t>
            </a:r>
            <a:r>
              <a:rPr lang="fi-FI" dirty="0" err="1" smtClean="0"/>
              <a:t>/Fe</a:t>
            </a:r>
            <a:r>
              <a:rPr lang="fi-FI" baseline="30000" dirty="0" err="1" smtClean="0"/>
              <a:t>IV</a:t>
            </a:r>
            <a:r>
              <a:rPr lang="fi-FI" dirty="0" smtClean="0"/>
              <a:t> </a:t>
            </a:r>
            <a:r>
              <a:rPr lang="fi-FI" dirty="0" err="1" smtClean="0"/>
              <a:t>complexes</a:t>
            </a:r>
            <a:endParaRPr lang="fi-FI" dirty="0"/>
          </a:p>
          <a:p>
            <a:pPr lvl="2"/>
            <a:r>
              <a:rPr lang="en-US" dirty="0" smtClean="0"/>
              <a:t>high spin state</a:t>
            </a:r>
          </a:p>
          <a:p>
            <a:pPr lvl="2"/>
            <a:r>
              <a:rPr lang="en-US" dirty="0" smtClean="0"/>
              <a:t>many computational methods fail</a:t>
            </a:r>
            <a:endParaRPr lang="en-US" dirty="0"/>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8</a:t>
            </a:fld>
            <a:endParaRPr lang="en-US"/>
          </a:p>
        </p:txBody>
      </p:sp>
      <p:pic>
        <p:nvPicPr>
          <p:cNvPr id="7" name="Picture 6" descr="Schem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031" y="1930882"/>
            <a:ext cx="3949951" cy="2256872"/>
          </a:xfrm>
          <a:prstGeom prst="rect">
            <a:avLst/>
          </a:prstGeom>
          <a:ln>
            <a:solidFill>
              <a:schemeClr val="tx1">
                <a:lumMod val="65000"/>
                <a:lumOff val="35000"/>
              </a:schemeClr>
            </a:solidFill>
          </a:ln>
        </p:spPr>
      </p:pic>
    </p:spTree>
    <p:extLst>
      <p:ext uri="{BB962C8B-B14F-4D97-AF65-F5344CB8AC3E}">
        <p14:creationId xmlns:p14="http://schemas.microsoft.com/office/powerpoint/2010/main" val="31914442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3434" y="3777685"/>
            <a:ext cx="3768501" cy="2435387"/>
          </a:xfrm>
          <a:prstGeom prst="rect">
            <a:avLst/>
          </a:prstGeom>
          <a:ln>
            <a:solidFill>
              <a:schemeClr val="tx1">
                <a:lumMod val="65000"/>
                <a:lumOff val="35000"/>
              </a:schemeClr>
            </a:solidFill>
          </a:ln>
        </p:spPr>
      </p:pic>
      <p:sp>
        <p:nvSpPr>
          <p:cNvPr id="2" name="Title 1"/>
          <p:cNvSpPr>
            <a:spLocks noGrp="1"/>
          </p:cNvSpPr>
          <p:nvPr>
            <p:ph type="title"/>
          </p:nvPr>
        </p:nvSpPr>
        <p:spPr/>
        <p:txBody>
          <a:bodyPr/>
          <a:lstStyle/>
          <a:p>
            <a:r>
              <a:rPr lang="en-US" dirty="0" smtClean="0"/>
              <a:t>Together we’re strong</a:t>
            </a:r>
            <a:endParaRPr lang="en-US" dirty="0"/>
          </a:p>
        </p:txBody>
      </p:sp>
      <p:pic>
        <p:nvPicPr>
          <p:cNvPr id="8" name="Picture 7" descr="F1.large_select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8123" y="1882712"/>
            <a:ext cx="1005877" cy="1860183"/>
          </a:xfrm>
          <a:prstGeom prst="rect">
            <a:avLst/>
          </a:prstGeom>
        </p:spPr>
      </p:pic>
      <p:sp>
        <p:nvSpPr>
          <p:cNvPr id="3" name="Content Placeholder 2"/>
          <p:cNvSpPr>
            <a:spLocks noGrp="1"/>
          </p:cNvSpPr>
          <p:nvPr>
            <p:ph sz="half" idx="1"/>
          </p:nvPr>
        </p:nvSpPr>
        <p:spPr/>
        <p:txBody>
          <a:bodyPr/>
          <a:lstStyle/>
          <a:p>
            <a:r>
              <a:rPr lang="en-US" b="1" dirty="0"/>
              <a:t>Synthesis, Structure, and Reactivity of an Iron(V) </a:t>
            </a:r>
            <a:r>
              <a:rPr lang="en-US" b="1" dirty="0" smtClean="0"/>
              <a:t>Nitride</a:t>
            </a:r>
          </a:p>
          <a:p>
            <a:pPr lvl="1"/>
            <a:r>
              <a:rPr lang="en-US" dirty="0" smtClean="0"/>
              <a:t>K. Meyer et al.</a:t>
            </a:r>
            <a:br>
              <a:rPr lang="en-US" dirty="0" smtClean="0"/>
            </a:br>
            <a:r>
              <a:rPr lang="en-US" i="1" dirty="0" smtClean="0"/>
              <a:t>Science</a:t>
            </a:r>
            <a:r>
              <a:rPr lang="en-US" dirty="0" smtClean="0"/>
              <a:t> </a:t>
            </a:r>
            <a:r>
              <a:rPr lang="en-US" b="1" dirty="0" smtClean="0"/>
              <a:t>2011</a:t>
            </a:r>
            <a:r>
              <a:rPr lang="en-US" dirty="0" smtClean="0"/>
              <a:t>, </a:t>
            </a:r>
            <a:r>
              <a:rPr lang="en-US" i="1" dirty="0" smtClean="0"/>
              <a:t>331</a:t>
            </a:r>
            <a:r>
              <a:rPr lang="en-US" dirty="0" smtClean="0"/>
              <a:t>, 1049</a:t>
            </a:r>
          </a:p>
          <a:p>
            <a:pPr lvl="2"/>
            <a:r>
              <a:rPr lang="en-US" dirty="0" smtClean="0"/>
              <a:t>d</a:t>
            </a:r>
            <a:r>
              <a:rPr lang="en-US" baseline="30000" dirty="0" smtClean="0"/>
              <a:t>3</a:t>
            </a:r>
            <a:r>
              <a:rPr lang="en-US" dirty="0" smtClean="0"/>
              <a:t> iron(V), low-spin</a:t>
            </a:r>
          </a:p>
          <a:p>
            <a:pPr lvl="2"/>
            <a:r>
              <a:rPr lang="en-US" dirty="0" smtClean="0"/>
              <a:t>X-ray, </a:t>
            </a:r>
            <a:r>
              <a:rPr lang="en-US" dirty="0" err="1" smtClean="0"/>
              <a:t>Mössbauer</a:t>
            </a:r>
            <a:r>
              <a:rPr lang="en-US" dirty="0" smtClean="0"/>
              <a:t>, EPR, Quantum</a:t>
            </a:r>
            <a:r>
              <a:rPr lang="en-US" dirty="0"/>
              <a:t> </a:t>
            </a:r>
            <a:r>
              <a:rPr lang="en-US" dirty="0" smtClean="0"/>
              <a:t>Chemistry</a:t>
            </a:r>
          </a:p>
          <a:p>
            <a:endParaRPr lang="en-US" dirty="0"/>
          </a:p>
        </p:txBody>
      </p:sp>
      <p:sp>
        <p:nvSpPr>
          <p:cNvPr id="4" name="Content Placeholder 3"/>
          <p:cNvSpPr>
            <a:spLocks noGrp="1"/>
          </p:cNvSpPr>
          <p:nvPr>
            <p:ph sz="half" idx="2"/>
          </p:nvPr>
        </p:nvSpPr>
        <p:spPr/>
        <p:txBody>
          <a:bodyPr/>
          <a:lstStyle/>
          <a:p>
            <a:r>
              <a:rPr lang="en-US" b="1" dirty="0"/>
              <a:t>Nature of “missing” atom in </a:t>
            </a:r>
            <a:r>
              <a:rPr lang="en-US" b="1" dirty="0" err="1"/>
              <a:t>FeMo</a:t>
            </a:r>
            <a:r>
              <a:rPr lang="en-US" b="1" dirty="0"/>
              <a:t>-cofactor</a:t>
            </a:r>
          </a:p>
          <a:p>
            <a:pPr lvl="1"/>
            <a:r>
              <a:rPr lang="en-US" dirty="0" err="1"/>
              <a:t>Neese</a:t>
            </a:r>
            <a:r>
              <a:rPr lang="en-US" dirty="0"/>
              <a:t>, </a:t>
            </a:r>
            <a:r>
              <a:rPr lang="en-US" dirty="0" err="1"/>
              <a:t>DeBeer</a:t>
            </a:r>
            <a:r>
              <a:rPr lang="en-US" dirty="0"/>
              <a:t> et al., </a:t>
            </a:r>
            <a:r>
              <a:rPr lang="en-US" i="1" dirty="0"/>
              <a:t>Science</a:t>
            </a:r>
            <a:r>
              <a:rPr lang="en-US" dirty="0"/>
              <a:t> </a:t>
            </a:r>
            <a:r>
              <a:rPr lang="en-US" b="1" dirty="0"/>
              <a:t>2011</a:t>
            </a:r>
            <a:r>
              <a:rPr lang="en-US" dirty="0"/>
              <a:t>, </a:t>
            </a:r>
            <a:r>
              <a:rPr lang="en-US" i="1" dirty="0"/>
              <a:t>334</a:t>
            </a:r>
            <a:r>
              <a:rPr lang="en-US" dirty="0"/>
              <a:t>, 974</a:t>
            </a:r>
          </a:p>
          <a:p>
            <a:pPr lvl="2"/>
            <a:r>
              <a:rPr lang="en-US" dirty="0"/>
              <a:t>X-ray Emission, DFT</a:t>
            </a:r>
          </a:p>
          <a:p>
            <a:endParaRPr lang="en-US" dirty="0"/>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9</a:t>
            </a:fld>
            <a:endParaRPr lang="en-US"/>
          </a:p>
        </p:txBody>
      </p:sp>
      <p:pic>
        <p:nvPicPr>
          <p:cNvPr id="9" name="Picture 8" descr="F2.larg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474" y="3675706"/>
            <a:ext cx="3365626" cy="2537366"/>
          </a:xfrm>
          <a:prstGeom prst="rect">
            <a:avLst/>
          </a:prstGeom>
          <a:ln>
            <a:solidFill>
              <a:schemeClr val="tx1">
                <a:lumMod val="65000"/>
                <a:lumOff val="35000"/>
              </a:schemeClr>
            </a:solidFill>
          </a:ln>
        </p:spPr>
      </p:pic>
    </p:spTree>
    <p:extLst>
      <p:ext uri="{BB962C8B-B14F-4D97-AF65-F5344CB8AC3E}">
        <p14:creationId xmlns:p14="http://schemas.microsoft.com/office/powerpoint/2010/main" val="25369300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Together we’re strong (contd.)</a:t>
            </a:r>
            <a:endParaRPr lang="en-US" dirty="0"/>
          </a:p>
        </p:txBody>
      </p:sp>
      <p:sp>
        <p:nvSpPr>
          <p:cNvPr id="3" name="Content Placeholder 2"/>
          <p:cNvSpPr>
            <a:spLocks noGrp="1"/>
          </p:cNvSpPr>
          <p:nvPr>
            <p:ph sz="half" idx="1"/>
          </p:nvPr>
        </p:nvSpPr>
        <p:spPr/>
        <p:txBody>
          <a:bodyPr/>
          <a:lstStyle/>
          <a:p>
            <a:r>
              <a:rPr lang="en-US" b="1" dirty="0" smtClean="0"/>
              <a:t>A </a:t>
            </a:r>
            <a:r>
              <a:rPr lang="en-US" b="1" dirty="0" err="1" smtClean="0"/>
              <a:t>Tetracarbene-Oxoiron</a:t>
            </a:r>
            <a:r>
              <a:rPr lang="en-US" b="1" dirty="0" smtClean="0"/>
              <a:t>(IV) Complex</a:t>
            </a:r>
          </a:p>
          <a:p>
            <a:pPr lvl="1"/>
            <a:r>
              <a:rPr lang="en-US" dirty="0" smtClean="0"/>
              <a:t>F. Meyer et al., </a:t>
            </a:r>
            <a:r>
              <a:rPr lang="en-US" i="1" dirty="0" err="1" smtClean="0"/>
              <a:t>Angew</a:t>
            </a:r>
            <a:r>
              <a:rPr lang="en-US" i="1" dirty="0" smtClean="0"/>
              <a:t>. Chem. Int. Ed.</a:t>
            </a:r>
            <a:r>
              <a:rPr lang="en-US" dirty="0" smtClean="0"/>
              <a:t> </a:t>
            </a:r>
            <a:r>
              <a:rPr lang="en-US" b="1" dirty="0" smtClean="0"/>
              <a:t>2013</a:t>
            </a:r>
            <a:r>
              <a:rPr lang="en-US" dirty="0" smtClean="0"/>
              <a:t>, </a:t>
            </a:r>
            <a:r>
              <a:rPr lang="en-US" i="1" dirty="0" smtClean="0"/>
              <a:t>52</a:t>
            </a:r>
            <a:r>
              <a:rPr lang="en-US" dirty="0" smtClean="0"/>
              <a:t>, 901</a:t>
            </a:r>
          </a:p>
          <a:p>
            <a:pPr lvl="1"/>
            <a:r>
              <a:rPr lang="en-US" dirty="0" smtClean="0"/>
              <a:t>exceedingly high separation between S=1 ground-state and S=2 high-spin state; unusual spectroscopy</a:t>
            </a:r>
          </a:p>
          <a:p>
            <a:pPr lvl="1"/>
            <a:r>
              <a:rPr lang="en-US" dirty="0" smtClean="0"/>
              <a:t>organometallic chemistry inspired by biology</a:t>
            </a:r>
          </a:p>
          <a:p>
            <a:pPr lvl="1"/>
            <a:r>
              <a:rPr lang="en-US" dirty="0" smtClean="0"/>
              <a:t>X-ray, </a:t>
            </a:r>
            <a:r>
              <a:rPr lang="en-US" dirty="0" err="1" smtClean="0"/>
              <a:t>Mössbauer</a:t>
            </a:r>
            <a:r>
              <a:rPr lang="en-US" dirty="0" smtClean="0"/>
              <a:t>, DFT</a:t>
            </a:r>
          </a:p>
        </p:txBody>
      </p:sp>
      <p:sp>
        <p:nvSpPr>
          <p:cNvPr id="4" name="Content Placeholder 3"/>
          <p:cNvSpPr>
            <a:spLocks noGrp="1"/>
          </p:cNvSpPr>
          <p:nvPr>
            <p:ph sz="half" idx="2"/>
          </p:nvPr>
        </p:nvSpPr>
        <p:spPr/>
        <p:txBody>
          <a:bodyPr/>
          <a:lstStyle/>
          <a:p>
            <a:r>
              <a:rPr lang="en-US" b="1" dirty="0"/>
              <a:t>Main recommendation of Zaragoza: combining results in database</a:t>
            </a:r>
          </a:p>
          <a:p>
            <a:pPr lvl="1"/>
            <a:r>
              <a:rPr lang="en-US" dirty="0"/>
              <a:t>freely accessible</a:t>
            </a:r>
          </a:p>
          <a:p>
            <a:pPr lvl="1"/>
            <a:r>
              <a:rPr lang="en-US" dirty="0"/>
              <a:t>should contain experimental and computational data</a:t>
            </a:r>
          </a:p>
          <a:p>
            <a:pPr lvl="1"/>
            <a:r>
              <a:rPr lang="en-US" dirty="0" smtClean="0"/>
              <a:t>complementary information</a:t>
            </a:r>
          </a:p>
          <a:p>
            <a:endParaRPr lang="en-US" dirty="0"/>
          </a:p>
          <a:p>
            <a:r>
              <a:rPr lang="en-US" b="1" dirty="0" smtClean="0"/>
              <a:t>Second recommendation</a:t>
            </a:r>
          </a:p>
          <a:p>
            <a:pPr lvl="1"/>
            <a:r>
              <a:rPr lang="en-US" dirty="0" smtClean="0"/>
              <a:t>collaborations needed</a:t>
            </a:r>
            <a:endParaRPr lang="en-US" dirty="0"/>
          </a:p>
          <a:p>
            <a:pPr lvl="1"/>
            <a:r>
              <a:rPr lang="en-US" i="1" dirty="0" smtClean="0"/>
              <a:t>experiment needs theory</a:t>
            </a:r>
            <a:r>
              <a:rPr lang="en-US" i="1" smtClean="0"/>
              <a:t>, theory </a:t>
            </a:r>
            <a:r>
              <a:rPr lang="en-US" i="1" dirty="0" smtClean="0"/>
              <a:t>needs experiment</a:t>
            </a:r>
            <a:endParaRPr lang="en-US" i="1" dirty="0"/>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10</a:t>
            </a:fld>
            <a:endParaRPr lang="en-US"/>
          </a:p>
        </p:txBody>
      </p:sp>
      <p:pic>
        <p:nvPicPr>
          <p:cNvPr id="7" name="Picture 2"/>
          <p:cNvPicPr>
            <a:picLocks noChangeAspect="1" noChangeArrowheads="1"/>
          </p:cNvPicPr>
          <p:nvPr/>
        </p:nvPicPr>
        <p:blipFill>
          <a:blip r:embed="rId2" cstate="print"/>
          <a:srcRect/>
          <a:stretch>
            <a:fillRect/>
          </a:stretch>
        </p:blipFill>
        <p:spPr bwMode="auto">
          <a:xfrm>
            <a:off x="608875" y="4530871"/>
            <a:ext cx="3658410" cy="1643286"/>
          </a:xfrm>
          <a:prstGeom prst="rect">
            <a:avLst/>
          </a:prstGeom>
          <a:noFill/>
          <a:ln w="9525">
            <a:noFill/>
            <a:round/>
            <a:headEnd/>
            <a:tailEnd/>
          </a:ln>
        </p:spPr>
      </p:pic>
    </p:spTree>
    <p:extLst>
      <p:ext uri="{BB962C8B-B14F-4D97-AF65-F5344CB8AC3E}">
        <p14:creationId xmlns:p14="http://schemas.microsoft.com/office/powerpoint/2010/main" val="16533733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Networking within the </a:t>
            </a:r>
            <a:r>
              <a:rPr lang="en-US" dirty="0" err="1" smtClean="0"/>
              <a:t>ECOSTBio</a:t>
            </a:r>
            <a:r>
              <a:rPr lang="en-US" dirty="0" smtClean="0"/>
              <a:t> Action</a:t>
            </a:r>
            <a:endParaRPr lang="en-US" dirty="0"/>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11</a:t>
            </a:fld>
            <a:endParaRPr lang="en-US"/>
          </a:p>
        </p:txBody>
      </p:sp>
      <p:sp>
        <p:nvSpPr>
          <p:cNvPr id="7" name="Rounded Rectangle 6"/>
          <p:cNvSpPr/>
          <p:nvPr/>
        </p:nvSpPr>
        <p:spPr>
          <a:xfrm>
            <a:off x="182574" y="1540925"/>
            <a:ext cx="4259244" cy="1693334"/>
          </a:xfrm>
          <a:prstGeom prst="roundRect">
            <a:avLst/>
          </a:prstGeom>
          <a:gradFill>
            <a:gsLst>
              <a:gs pos="0">
                <a:srgbClr val="FFFF00"/>
              </a:gs>
              <a:gs pos="79000">
                <a:schemeClr val="accent6">
                  <a:lumMod val="75000"/>
                </a:schemeClr>
              </a:gs>
            </a:gsLst>
            <a:lin ang="19320000" scaled="0"/>
          </a:gra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solidFill>
                <a:latin typeface="Arial Black"/>
                <a:cs typeface="Arial Black"/>
              </a:rPr>
              <a:t>SYNTHESIS</a:t>
            </a:r>
            <a:endParaRPr lang="en-US" sz="3200" dirty="0">
              <a:solidFill>
                <a:schemeClr val="tx1"/>
              </a:solidFill>
              <a:latin typeface="Arial Black"/>
              <a:cs typeface="Arial Black"/>
            </a:endParaRPr>
          </a:p>
        </p:txBody>
      </p:sp>
      <p:sp>
        <p:nvSpPr>
          <p:cNvPr id="8" name="Rounded Rectangle 7"/>
          <p:cNvSpPr/>
          <p:nvPr/>
        </p:nvSpPr>
        <p:spPr>
          <a:xfrm>
            <a:off x="4727165" y="1540925"/>
            <a:ext cx="4259244" cy="1693334"/>
          </a:xfrm>
          <a:prstGeom prst="roundRect">
            <a:avLst/>
          </a:prstGeom>
          <a:gradFill>
            <a:gsLst>
              <a:gs pos="0">
                <a:srgbClr val="FFFF00"/>
              </a:gs>
              <a:gs pos="79000">
                <a:schemeClr val="accent6">
                  <a:lumMod val="75000"/>
                </a:schemeClr>
              </a:gs>
            </a:gsLst>
            <a:lin ang="19320000" scaled="0"/>
          </a:gra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solidFill>
                <a:latin typeface="Arial Black"/>
                <a:cs typeface="Arial Black"/>
              </a:rPr>
              <a:t>SPECTROSCOPY</a:t>
            </a:r>
            <a:endParaRPr lang="en-US" sz="3200" dirty="0">
              <a:solidFill>
                <a:schemeClr val="tx1"/>
              </a:solidFill>
              <a:latin typeface="Arial Black"/>
              <a:cs typeface="Arial Black"/>
            </a:endParaRPr>
          </a:p>
        </p:txBody>
      </p:sp>
      <p:sp>
        <p:nvSpPr>
          <p:cNvPr id="9" name="Rounded Rectangle 8"/>
          <p:cNvSpPr/>
          <p:nvPr/>
        </p:nvSpPr>
        <p:spPr>
          <a:xfrm>
            <a:off x="182574" y="3556006"/>
            <a:ext cx="4259244" cy="1693334"/>
          </a:xfrm>
          <a:prstGeom prst="roundRect">
            <a:avLst/>
          </a:prstGeom>
          <a:gradFill>
            <a:gsLst>
              <a:gs pos="0">
                <a:srgbClr val="FFFF00"/>
              </a:gs>
              <a:gs pos="79000">
                <a:schemeClr val="accent6">
                  <a:lumMod val="75000"/>
                </a:schemeClr>
              </a:gs>
            </a:gsLst>
            <a:lin ang="19320000" scaled="0"/>
          </a:gra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solidFill>
                <a:latin typeface="Arial Black"/>
                <a:cs typeface="Arial Black"/>
              </a:rPr>
              <a:t>THEORY</a:t>
            </a:r>
            <a:endParaRPr lang="en-US" sz="3200" dirty="0">
              <a:solidFill>
                <a:schemeClr val="tx1"/>
              </a:solidFill>
              <a:latin typeface="Arial Black"/>
              <a:cs typeface="Arial Black"/>
            </a:endParaRPr>
          </a:p>
        </p:txBody>
      </p:sp>
      <p:sp>
        <p:nvSpPr>
          <p:cNvPr id="10" name="Rounded Rectangle 9"/>
          <p:cNvSpPr/>
          <p:nvPr/>
        </p:nvSpPr>
        <p:spPr>
          <a:xfrm>
            <a:off x="4727165" y="3556006"/>
            <a:ext cx="4259244" cy="1693334"/>
          </a:xfrm>
          <a:prstGeom prst="roundRect">
            <a:avLst/>
          </a:prstGeom>
          <a:gradFill>
            <a:gsLst>
              <a:gs pos="0">
                <a:srgbClr val="FFFF00"/>
              </a:gs>
              <a:gs pos="79000">
                <a:schemeClr val="accent6">
                  <a:lumMod val="75000"/>
                </a:schemeClr>
              </a:gs>
            </a:gsLst>
            <a:lin ang="19320000" scaled="0"/>
          </a:gra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tx1"/>
                </a:solidFill>
                <a:latin typeface="Arial Black"/>
                <a:cs typeface="Arial Black"/>
              </a:rPr>
              <a:t>CATALYSIS</a:t>
            </a:r>
            <a:endParaRPr lang="en-US" sz="3200" dirty="0">
              <a:solidFill>
                <a:schemeClr val="tx1"/>
              </a:solidFill>
              <a:latin typeface="Arial Black"/>
              <a:cs typeface="Arial Black"/>
            </a:endParaRPr>
          </a:p>
        </p:txBody>
      </p:sp>
      <p:sp>
        <p:nvSpPr>
          <p:cNvPr id="12" name="Quad Arrow 11"/>
          <p:cNvSpPr/>
          <p:nvPr/>
        </p:nvSpPr>
        <p:spPr>
          <a:xfrm rot="18900000">
            <a:off x="3930579" y="2759965"/>
            <a:ext cx="1264715" cy="1263600"/>
          </a:xfrm>
          <a:prstGeom prst="quadArrow">
            <a:avLst/>
          </a:prstGeom>
          <a:gradFill>
            <a:gsLst>
              <a:gs pos="0">
                <a:srgbClr val="FF0000"/>
              </a:gs>
              <a:gs pos="100000">
                <a:schemeClr val="tx1">
                  <a:lumMod val="95000"/>
                  <a:lumOff val="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80931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ECOSTBio</a:t>
            </a:r>
            <a:r>
              <a:rPr lang="en-US" dirty="0" smtClean="0"/>
              <a:t> Action</a:t>
            </a:r>
            <a:endParaRPr lang="en-US" dirty="0"/>
          </a:p>
        </p:txBody>
      </p:sp>
      <p:sp>
        <p:nvSpPr>
          <p:cNvPr id="4" name="Footer Placeholder 3"/>
          <p:cNvSpPr>
            <a:spLocks noGrp="1"/>
          </p:cNvSpPr>
          <p:nvPr>
            <p:ph type="ftr" sz="quarter" idx="11"/>
          </p:nvPr>
        </p:nvSpPr>
        <p:spPr/>
        <p:txBody>
          <a:bodyPr/>
          <a:lstStyle/>
          <a:p>
            <a:r>
              <a:rPr lang="en-US" smtClean="0"/>
              <a:t>ECOSTBio</a:t>
            </a:r>
            <a:endParaRPr lang="en-US" dirty="0"/>
          </a:p>
        </p:txBody>
      </p:sp>
      <p:sp>
        <p:nvSpPr>
          <p:cNvPr id="5" name="Slide Number Placeholder 4"/>
          <p:cNvSpPr>
            <a:spLocks noGrp="1"/>
          </p:cNvSpPr>
          <p:nvPr>
            <p:ph type="sldNum" sz="quarter" idx="12"/>
          </p:nvPr>
        </p:nvSpPr>
        <p:spPr/>
        <p:txBody>
          <a:bodyPr/>
          <a:lstStyle/>
          <a:p>
            <a:fld id="{3DFC91E0-9BC1-1046-9012-E5C757344C53}" type="slidenum">
              <a:rPr lang="en-US" smtClean="0"/>
              <a:t>12</a:t>
            </a:fld>
            <a:endParaRPr lang="en-US"/>
          </a:p>
        </p:txBody>
      </p:sp>
      <p:sp>
        <p:nvSpPr>
          <p:cNvPr id="3" name="Content Placeholder 2"/>
          <p:cNvSpPr>
            <a:spLocks noGrp="1"/>
          </p:cNvSpPr>
          <p:nvPr>
            <p:ph sz="half" idx="1"/>
          </p:nvPr>
        </p:nvSpPr>
        <p:spPr/>
        <p:txBody>
          <a:bodyPr>
            <a:normAutofit/>
          </a:bodyPr>
          <a:lstStyle/>
          <a:p>
            <a:r>
              <a:rPr lang="en-US" dirty="0" smtClean="0"/>
              <a:t>The aim of </a:t>
            </a:r>
            <a:r>
              <a:rPr lang="en-US" dirty="0" err="1" smtClean="0"/>
              <a:t>ECOSTBio</a:t>
            </a:r>
            <a:r>
              <a:rPr lang="en-US" dirty="0" smtClean="0"/>
              <a:t> is </a:t>
            </a:r>
            <a:br>
              <a:rPr lang="en-US" dirty="0" smtClean="0"/>
            </a:br>
            <a:r>
              <a:rPr lang="en-US" b="1" i="1" dirty="0" smtClean="0"/>
              <a:t>to </a:t>
            </a:r>
            <a:r>
              <a:rPr lang="en-US" b="1" i="1" dirty="0"/>
              <a:t>establish a European network of researchers dedicated to the understanding and application of spin-states in technological and biological </a:t>
            </a:r>
            <a:r>
              <a:rPr lang="en-US" b="1" i="1" dirty="0" smtClean="0"/>
              <a:t>applications</a:t>
            </a:r>
            <a:endParaRPr lang="en-US" i="1" dirty="0"/>
          </a:p>
          <a:p>
            <a:pPr lvl="1"/>
            <a:endParaRPr lang="en-US" dirty="0" smtClean="0"/>
          </a:p>
          <a:p>
            <a:pPr lvl="1"/>
            <a:r>
              <a:rPr lang="en-US" dirty="0" smtClean="0"/>
              <a:t>creation of SPINSTATES database for long-lasting impact on bioinorganic chemistry, inorganic chemistry, biology and technology</a:t>
            </a:r>
          </a:p>
        </p:txBody>
      </p:sp>
      <p:sp>
        <p:nvSpPr>
          <p:cNvPr id="8" name="Content Placeholder 7"/>
          <p:cNvSpPr>
            <a:spLocks noGrp="1"/>
          </p:cNvSpPr>
          <p:nvPr>
            <p:ph sz="half" idx="2"/>
          </p:nvPr>
        </p:nvSpPr>
        <p:spPr/>
        <p:txBody>
          <a:bodyPr>
            <a:normAutofit/>
          </a:bodyPr>
          <a:lstStyle/>
          <a:p>
            <a:r>
              <a:rPr lang="en-US" b="1" dirty="0" smtClean="0"/>
              <a:t>Objectives</a:t>
            </a:r>
          </a:p>
          <a:p>
            <a:pPr lvl="1"/>
            <a:r>
              <a:rPr lang="en-US" dirty="0" smtClean="0"/>
              <a:t>database well-characterized transition-metal complexes, both experimental and computational data</a:t>
            </a:r>
          </a:p>
          <a:p>
            <a:pPr lvl="1"/>
            <a:r>
              <a:rPr lang="en-US" i="1" dirty="0" smtClean="0"/>
              <a:t>study of relevant complexes through a joint experimental/theoretical effort for spin state properties</a:t>
            </a:r>
          </a:p>
          <a:p>
            <a:pPr lvl="1"/>
            <a:r>
              <a:rPr lang="en-US" dirty="0" smtClean="0"/>
              <a:t>design new computational methods</a:t>
            </a:r>
          </a:p>
          <a:p>
            <a:pPr lvl="1"/>
            <a:r>
              <a:rPr lang="en-US" dirty="0" smtClean="0"/>
              <a:t>explicit control of spin states through rational design of ligand coordination</a:t>
            </a:r>
          </a:p>
          <a:p>
            <a:pPr lvl="2"/>
            <a:r>
              <a:rPr lang="en-US" b="1" dirty="0" smtClean="0"/>
              <a:t>based on theory, proven by experiment</a:t>
            </a:r>
            <a:endParaRPr lang="en-US" b="1" dirty="0"/>
          </a:p>
        </p:txBody>
      </p:sp>
    </p:spTree>
    <p:extLst>
      <p:ext uri="{BB962C8B-B14F-4D97-AF65-F5344CB8AC3E}">
        <p14:creationId xmlns:p14="http://schemas.microsoft.com/office/powerpoint/2010/main" val="389025454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ECOSTBio</a:t>
            </a:r>
            <a:r>
              <a:rPr lang="en-US" dirty="0"/>
              <a:t> </a:t>
            </a:r>
            <a:r>
              <a:rPr lang="en-US" dirty="0" smtClean="0"/>
              <a:t>Action (contd.)</a:t>
            </a:r>
            <a:endParaRPr lang="en-US" dirty="0"/>
          </a:p>
        </p:txBody>
      </p:sp>
      <p:sp>
        <p:nvSpPr>
          <p:cNvPr id="7" name="Content Placeholder 6"/>
          <p:cNvSpPr>
            <a:spLocks noGrp="1"/>
          </p:cNvSpPr>
          <p:nvPr>
            <p:ph idx="1"/>
          </p:nvPr>
        </p:nvSpPr>
        <p:spPr/>
        <p:txBody>
          <a:bodyPr/>
          <a:lstStyle/>
          <a:p>
            <a:r>
              <a:rPr lang="en-US" b="1" dirty="0" smtClean="0"/>
              <a:t>“Secondary” objectives</a:t>
            </a:r>
          </a:p>
          <a:p>
            <a:pPr lvl="1"/>
            <a:endParaRPr lang="en-US" dirty="0" smtClean="0"/>
          </a:p>
          <a:p>
            <a:pPr lvl="1"/>
            <a:r>
              <a:rPr lang="en-US" dirty="0" smtClean="0"/>
              <a:t>encourage multidisciplinary activities within </a:t>
            </a:r>
            <a:r>
              <a:rPr lang="en-US" dirty="0" err="1" smtClean="0"/>
              <a:t>ECOSTBio</a:t>
            </a:r>
            <a:r>
              <a:rPr lang="en-US" dirty="0" smtClean="0"/>
              <a:t> and with </a:t>
            </a:r>
            <a:r>
              <a:rPr lang="en-US" dirty="0" err="1" smtClean="0"/>
              <a:t>neighbouring</a:t>
            </a:r>
            <a:r>
              <a:rPr lang="en-US" dirty="0" smtClean="0"/>
              <a:t> disciplines</a:t>
            </a:r>
          </a:p>
          <a:p>
            <a:pPr lvl="1"/>
            <a:endParaRPr lang="en-US" dirty="0"/>
          </a:p>
          <a:p>
            <a:pPr lvl="1"/>
            <a:r>
              <a:rPr lang="en-US" b="1" dirty="0" smtClean="0"/>
              <a:t>sharing of know-how and facilitating training possibilities to Early Stage Researchers</a:t>
            </a:r>
          </a:p>
          <a:p>
            <a:pPr lvl="1"/>
            <a:endParaRPr lang="en-US" b="1" dirty="0"/>
          </a:p>
          <a:p>
            <a:pPr lvl="1"/>
            <a:r>
              <a:rPr lang="en-US" dirty="0" smtClean="0"/>
              <a:t>increase the level of understanding of scientific issues of the Action</a:t>
            </a:r>
          </a:p>
          <a:p>
            <a:pPr lvl="1"/>
            <a:endParaRPr lang="en-US" dirty="0"/>
          </a:p>
          <a:p>
            <a:pPr lvl="1"/>
            <a:r>
              <a:rPr lang="en-US" dirty="0" smtClean="0"/>
              <a:t>dissemination of the Action’s results and raising awareness</a:t>
            </a:r>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13</a:t>
            </a:fld>
            <a:endParaRPr lang="en-US"/>
          </a:p>
        </p:txBody>
      </p:sp>
    </p:spTree>
    <p:extLst>
      <p:ext uri="{BB962C8B-B14F-4D97-AF65-F5344CB8AC3E}">
        <p14:creationId xmlns:p14="http://schemas.microsoft.com/office/powerpoint/2010/main" val="96822815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Working Groups</a:t>
            </a:r>
            <a:endParaRPr lang="en-US" dirty="0"/>
          </a:p>
        </p:txBody>
      </p:sp>
      <p:sp>
        <p:nvSpPr>
          <p:cNvPr id="4" name="Footer Placeholder 3"/>
          <p:cNvSpPr>
            <a:spLocks noGrp="1"/>
          </p:cNvSpPr>
          <p:nvPr>
            <p:ph type="ftr" sz="quarter" idx="10"/>
          </p:nvPr>
        </p:nvSpPr>
        <p:spPr/>
        <p:txBody>
          <a:bodyPr/>
          <a:lstStyle/>
          <a:p>
            <a:r>
              <a:rPr lang="en-US" smtClean="0"/>
              <a:t>ECOSTBio</a:t>
            </a:r>
            <a:endParaRPr lang="en-US" dirty="0"/>
          </a:p>
        </p:txBody>
      </p:sp>
      <p:sp>
        <p:nvSpPr>
          <p:cNvPr id="5" name="Slide Number Placeholder 4"/>
          <p:cNvSpPr>
            <a:spLocks noGrp="1"/>
          </p:cNvSpPr>
          <p:nvPr>
            <p:ph type="sldNum" sz="quarter" idx="11"/>
          </p:nvPr>
        </p:nvSpPr>
        <p:spPr/>
        <p:txBody>
          <a:bodyPr/>
          <a:lstStyle/>
          <a:p>
            <a:fld id="{3DFC91E0-9BC1-1046-9012-E5C757344C53}" type="slidenum">
              <a:rPr lang="en-US" smtClean="0"/>
              <a:t>14</a:t>
            </a:fld>
            <a:endParaRPr lang="en-US"/>
          </a:p>
        </p:txBody>
      </p:sp>
      <p:sp>
        <p:nvSpPr>
          <p:cNvPr id="3" name="Oval 2"/>
          <p:cNvSpPr/>
          <p:nvPr/>
        </p:nvSpPr>
        <p:spPr>
          <a:xfrm>
            <a:off x="2163552" y="2062263"/>
            <a:ext cx="4233333" cy="2810933"/>
          </a:xfrm>
          <a:prstGeom prst="ellipse">
            <a:avLst/>
          </a:prstGeom>
          <a:gradFill>
            <a:gsLst>
              <a:gs pos="27000">
                <a:srgbClr val="FF0000"/>
              </a:gs>
              <a:gs pos="100000">
                <a:schemeClr val="accent6">
                  <a:lumMod val="75000"/>
                </a:schemeClr>
              </a:gs>
            </a:gsLst>
            <a:lin ang="18480000" scaled="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latin typeface="Arial Black"/>
                <a:cs typeface="Arial Black"/>
              </a:rPr>
              <a:t>SPINSTATES Database</a:t>
            </a:r>
            <a:endParaRPr lang="en-US" sz="3200" dirty="0">
              <a:latin typeface="Arial Black"/>
              <a:cs typeface="Arial Black"/>
            </a:endParaRPr>
          </a:p>
        </p:txBody>
      </p:sp>
      <p:sp>
        <p:nvSpPr>
          <p:cNvPr id="11" name="Oval 10"/>
          <p:cNvSpPr/>
          <p:nvPr/>
        </p:nvSpPr>
        <p:spPr>
          <a:xfrm>
            <a:off x="1763024" y="4571999"/>
            <a:ext cx="3856885" cy="1960663"/>
          </a:xfrm>
          <a:prstGeom prst="ellipse">
            <a:avLst/>
          </a:prstGeom>
          <a:gradFill>
            <a:gsLst>
              <a:gs pos="27000">
                <a:schemeClr val="bg2">
                  <a:lumMod val="25000"/>
                </a:schemeClr>
              </a:gs>
              <a:gs pos="100000">
                <a:schemeClr val="accent6">
                  <a:lumMod val="75000"/>
                </a:schemeClr>
              </a:gs>
            </a:gsLst>
            <a:lin ang="14160000" scaled="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latin typeface="Arial Black"/>
                <a:cs typeface="Arial Black"/>
              </a:rPr>
              <a:t>Biomimetic spin states</a:t>
            </a:r>
            <a:endParaRPr lang="en-US" sz="3200" dirty="0">
              <a:latin typeface="Arial Black"/>
              <a:cs typeface="Arial Black"/>
            </a:endParaRPr>
          </a:p>
        </p:txBody>
      </p:sp>
      <p:sp>
        <p:nvSpPr>
          <p:cNvPr id="12" name="Oval 11"/>
          <p:cNvSpPr/>
          <p:nvPr/>
        </p:nvSpPr>
        <p:spPr>
          <a:xfrm>
            <a:off x="5530272" y="1335931"/>
            <a:ext cx="3856885" cy="1960663"/>
          </a:xfrm>
          <a:prstGeom prst="ellipse">
            <a:avLst/>
          </a:prstGeom>
          <a:gradFill>
            <a:gsLst>
              <a:gs pos="27000">
                <a:srgbClr val="008000"/>
              </a:gs>
              <a:gs pos="100000">
                <a:schemeClr val="accent3">
                  <a:lumMod val="75000"/>
                </a:schemeClr>
              </a:gs>
            </a:gsLst>
            <a:lin ang="7680000" scaled="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latin typeface="Arial Black"/>
                <a:cs typeface="Arial Black"/>
              </a:rPr>
              <a:t>Enzymatic spin states</a:t>
            </a:r>
            <a:endParaRPr lang="en-US" sz="3200" dirty="0">
              <a:latin typeface="Arial Black"/>
              <a:cs typeface="Arial Black"/>
            </a:endParaRPr>
          </a:p>
        </p:txBody>
      </p:sp>
      <p:sp>
        <p:nvSpPr>
          <p:cNvPr id="13" name="Oval 12"/>
          <p:cNvSpPr/>
          <p:nvPr/>
        </p:nvSpPr>
        <p:spPr>
          <a:xfrm>
            <a:off x="-165418" y="946464"/>
            <a:ext cx="3856885" cy="1960663"/>
          </a:xfrm>
          <a:prstGeom prst="ellipse">
            <a:avLst/>
          </a:prstGeom>
          <a:gradFill>
            <a:gsLst>
              <a:gs pos="27000">
                <a:srgbClr val="000090"/>
              </a:gs>
              <a:gs pos="100000">
                <a:schemeClr val="accent1">
                  <a:lumMod val="75000"/>
                </a:schemeClr>
              </a:gs>
            </a:gsLst>
            <a:lin ang="0" scaled="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latin typeface="Arial Black"/>
                <a:cs typeface="Arial Black"/>
              </a:rPr>
              <a:t>Spin crossover</a:t>
            </a:r>
            <a:endParaRPr lang="en-US" sz="3200" dirty="0">
              <a:latin typeface="Arial Black"/>
              <a:cs typeface="Arial Black"/>
            </a:endParaRPr>
          </a:p>
        </p:txBody>
      </p:sp>
    </p:spTree>
    <p:extLst>
      <p:ext uri="{BB962C8B-B14F-4D97-AF65-F5344CB8AC3E}">
        <p14:creationId xmlns:p14="http://schemas.microsoft.com/office/powerpoint/2010/main" val="191450066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SPINSTATES database</a:t>
            </a:r>
            <a:endParaRPr lang="en-US" dirty="0"/>
          </a:p>
        </p:txBody>
      </p:sp>
      <p:sp>
        <p:nvSpPr>
          <p:cNvPr id="5" name="Content Placeholder 4"/>
          <p:cNvSpPr>
            <a:spLocks noGrp="1"/>
          </p:cNvSpPr>
          <p:nvPr>
            <p:ph sz="half" idx="1"/>
          </p:nvPr>
        </p:nvSpPr>
        <p:spPr/>
        <p:txBody>
          <a:bodyPr/>
          <a:lstStyle/>
          <a:p>
            <a:r>
              <a:rPr lang="en-US" b="1" dirty="0" smtClean="0"/>
              <a:t>Characterization</a:t>
            </a:r>
          </a:p>
          <a:p>
            <a:pPr lvl="1"/>
            <a:r>
              <a:rPr lang="en-US" dirty="0" smtClean="0"/>
              <a:t>Computational Chemistry</a:t>
            </a:r>
          </a:p>
          <a:p>
            <a:pPr lvl="1"/>
            <a:r>
              <a:rPr lang="en-US" dirty="0" smtClean="0"/>
              <a:t>EPR Spectroscopy</a:t>
            </a:r>
          </a:p>
          <a:p>
            <a:pPr lvl="1"/>
            <a:r>
              <a:rPr lang="en-US" dirty="0" smtClean="0"/>
              <a:t>UV-Vis Spectroscopy</a:t>
            </a:r>
          </a:p>
          <a:p>
            <a:pPr lvl="1"/>
            <a:r>
              <a:rPr lang="en-US" dirty="0" smtClean="0"/>
              <a:t>X-ray Absorption / Emission Spectroscopy</a:t>
            </a:r>
          </a:p>
          <a:p>
            <a:pPr lvl="1"/>
            <a:r>
              <a:rPr lang="en-US" dirty="0" smtClean="0"/>
              <a:t>EXAFS</a:t>
            </a:r>
          </a:p>
          <a:p>
            <a:pPr lvl="1"/>
            <a:r>
              <a:rPr lang="en-US" dirty="0" smtClean="0"/>
              <a:t>NMR</a:t>
            </a:r>
          </a:p>
          <a:p>
            <a:pPr lvl="1"/>
            <a:r>
              <a:rPr lang="en-US" dirty="0" smtClean="0"/>
              <a:t>Resonance Raman</a:t>
            </a:r>
          </a:p>
          <a:p>
            <a:pPr lvl="1"/>
            <a:r>
              <a:rPr lang="en-US" dirty="0" err="1" smtClean="0"/>
              <a:t>Mössbauer</a:t>
            </a:r>
            <a:endParaRPr lang="en-US" dirty="0" smtClean="0"/>
          </a:p>
          <a:p>
            <a:endParaRPr lang="en-US" dirty="0"/>
          </a:p>
          <a:p>
            <a:r>
              <a:rPr lang="en-US" b="1" dirty="0"/>
              <a:t>Backwards compatibility</a:t>
            </a:r>
          </a:p>
          <a:p>
            <a:pPr lvl="1"/>
            <a:r>
              <a:rPr lang="en-US" dirty="0" smtClean="0"/>
              <a:t>previous studies by experts</a:t>
            </a:r>
          </a:p>
          <a:p>
            <a:pPr lvl="1"/>
            <a:r>
              <a:rPr lang="en-US" dirty="0" smtClean="0"/>
              <a:t>literature data</a:t>
            </a:r>
            <a:endParaRPr lang="en-US" dirty="0"/>
          </a:p>
        </p:txBody>
      </p:sp>
      <p:sp>
        <p:nvSpPr>
          <p:cNvPr id="6" name="Content Placeholder 5"/>
          <p:cNvSpPr>
            <a:spLocks noGrp="1"/>
          </p:cNvSpPr>
          <p:nvPr>
            <p:ph sz="half" idx="2"/>
          </p:nvPr>
        </p:nvSpPr>
        <p:spPr/>
        <p:txBody>
          <a:bodyPr/>
          <a:lstStyle/>
          <a:p>
            <a:r>
              <a:rPr lang="en-US" b="1" dirty="0" smtClean="0"/>
              <a:t>Data consistently and uniformly available</a:t>
            </a:r>
          </a:p>
          <a:p>
            <a:pPr lvl="1"/>
            <a:r>
              <a:rPr lang="en-US" dirty="0" smtClean="0"/>
              <a:t>general data (molecular formula, total charge)</a:t>
            </a:r>
          </a:p>
          <a:p>
            <a:pPr lvl="1"/>
            <a:r>
              <a:rPr lang="en-US" dirty="0" smtClean="0"/>
              <a:t>physical data (solvent, counter-ion, etc.)</a:t>
            </a:r>
          </a:p>
          <a:p>
            <a:pPr lvl="1"/>
            <a:r>
              <a:rPr lang="en-US" dirty="0" smtClean="0"/>
              <a:t>spin state (how determined)</a:t>
            </a:r>
          </a:p>
          <a:p>
            <a:pPr lvl="1"/>
            <a:r>
              <a:rPr lang="en-US" dirty="0" smtClean="0"/>
              <a:t>spectroscopic properties</a:t>
            </a:r>
          </a:p>
          <a:p>
            <a:pPr lvl="1"/>
            <a:r>
              <a:rPr lang="en-US" dirty="0" smtClean="0"/>
              <a:t>computational data</a:t>
            </a:r>
          </a:p>
          <a:p>
            <a:pPr lvl="1"/>
            <a:r>
              <a:rPr lang="en-US" dirty="0" smtClean="0"/>
              <a:t>technical details</a:t>
            </a:r>
          </a:p>
          <a:p>
            <a:pPr lvl="1"/>
            <a:r>
              <a:rPr lang="en-US" dirty="0" smtClean="0"/>
              <a:t>comments</a:t>
            </a:r>
          </a:p>
          <a:p>
            <a:pPr lvl="1"/>
            <a:r>
              <a:rPr lang="en-US" dirty="0" smtClean="0"/>
              <a:t>additional information</a:t>
            </a:r>
          </a:p>
          <a:p>
            <a:pPr lvl="1"/>
            <a:endParaRPr lang="en-US" dirty="0"/>
          </a:p>
          <a:p>
            <a:r>
              <a:rPr lang="en-US" b="1" dirty="0" smtClean="0"/>
              <a:t>Online, freely accessible</a:t>
            </a:r>
          </a:p>
          <a:p>
            <a:pPr lvl="1"/>
            <a:r>
              <a:rPr lang="en-US" dirty="0" smtClean="0"/>
              <a:t>scientific community at large</a:t>
            </a:r>
          </a:p>
        </p:txBody>
      </p:sp>
      <p:sp>
        <p:nvSpPr>
          <p:cNvPr id="3" name="Footer Placeholder 2"/>
          <p:cNvSpPr>
            <a:spLocks noGrp="1"/>
          </p:cNvSpPr>
          <p:nvPr>
            <p:ph type="ftr" sz="quarter" idx="11"/>
          </p:nvPr>
        </p:nvSpPr>
        <p:spPr/>
        <p:txBody>
          <a:bodyPr/>
          <a:lstStyle/>
          <a:p>
            <a:r>
              <a:rPr lang="en-US" smtClean="0"/>
              <a:t>ECOSTBio</a:t>
            </a:r>
            <a:endParaRPr lang="en-US" dirty="0"/>
          </a:p>
        </p:txBody>
      </p:sp>
      <p:sp>
        <p:nvSpPr>
          <p:cNvPr id="4" name="Slide Number Placeholder 3"/>
          <p:cNvSpPr>
            <a:spLocks noGrp="1"/>
          </p:cNvSpPr>
          <p:nvPr>
            <p:ph type="sldNum" sz="quarter" idx="12"/>
          </p:nvPr>
        </p:nvSpPr>
        <p:spPr/>
        <p:txBody>
          <a:bodyPr/>
          <a:lstStyle/>
          <a:p>
            <a:fld id="{3DFC91E0-9BC1-1046-9012-E5C757344C53}" type="slidenum">
              <a:rPr lang="en-US" smtClean="0"/>
              <a:pPr/>
              <a:t>15</a:t>
            </a:fld>
            <a:endParaRPr lang="en-US" dirty="0"/>
          </a:p>
        </p:txBody>
      </p:sp>
    </p:spTree>
    <p:extLst>
      <p:ext uri="{BB962C8B-B14F-4D97-AF65-F5344CB8AC3E}">
        <p14:creationId xmlns:p14="http://schemas.microsoft.com/office/powerpoint/2010/main" val="64804555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Enzymatic spin states</a:t>
            </a:r>
            <a:endParaRPr lang="en-US" dirty="0"/>
          </a:p>
        </p:txBody>
      </p:sp>
      <p:sp>
        <p:nvSpPr>
          <p:cNvPr id="5" name="Content Placeholder 4"/>
          <p:cNvSpPr>
            <a:spLocks noGrp="1"/>
          </p:cNvSpPr>
          <p:nvPr>
            <p:ph sz="half" idx="1"/>
          </p:nvPr>
        </p:nvSpPr>
        <p:spPr>
          <a:xfrm>
            <a:off x="101847" y="671095"/>
            <a:ext cx="4464185" cy="5572642"/>
          </a:xfrm>
        </p:spPr>
        <p:txBody>
          <a:bodyPr>
            <a:normAutofit/>
          </a:bodyPr>
          <a:lstStyle/>
          <a:p>
            <a:r>
              <a:rPr lang="en-US" b="1" dirty="0" smtClean="0"/>
              <a:t>Often metal cofactors</a:t>
            </a:r>
          </a:p>
          <a:p>
            <a:pPr lvl="1"/>
            <a:r>
              <a:rPr lang="en-US" dirty="0" smtClean="0"/>
              <a:t>metal-</a:t>
            </a:r>
            <a:r>
              <a:rPr lang="en-US" dirty="0" err="1" smtClean="0"/>
              <a:t>oxo</a:t>
            </a:r>
            <a:r>
              <a:rPr lang="en-US" dirty="0" smtClean="0"/>
              <a:t> species</a:t>
            </a:r>
          </a:p>
          <a:p>
            <a:pPr lvl="2"/>
            <a:r>
              <a:rPr lang="en-US" dirty="0" smtClean="0"/>
              <a:t>compound I, P450s</a:t>
            </a:r>
          </a:p>
          <a:p>
            <a:pPr lvl="1"/>
            <a:r>
              <a:rPr lang="en-US" dirty="0" err="1" smtClean="0"/>
              <a:t>FeMo</a:t>
            </a:r>
            <a:r>
              <a:rPr lang="en-US" dirty="0" smtClean="0"/>
              <a:t>-cofactor</a:t>
            </a:r>
          </a:p>
          <a:p>
            <a:pPr lvl="2"/>
            <a:r>
              <a:rPr lang="en-US" dirty="0" smtClean="0"/>
              <a:t>nitrogen fixation</a:t>
            </a:r>
          </a:p>
          <a:p>
            <a:pPr lvl="3"/>
            <a:r>
              <a:rPr lang="en-US" dirty="0" smtClean="0"/>
              <a:t>complex cycle, &gt;12 steps</a:t>
            </a:r>
          </a:p>
          <a:p>
            <a:pPr lvl="2"/>
            <a:r>
              <a:rPr lang="nl-NL" dirty="0" err="1"/>
              <a:t>Neese</a:t>
            </a:r>
            <a:r>
              <a:rPr lang="nl-NL" dirty="0"/>
              <a:t>, </a:t>
            </a:r>
            <a:r>
              <a:rPr lang="nl-NL" dirty="0" err="1"/>
              <a:t>DeBeer</a:t>
            </a:r>
            <a:r>
              <a:rPr lang="nl-NL" dirty="0"/>
              <a:t> et al., </a:t>
            </a:r>
            <a:r>
              <a:rPr lang="nl-NL" i="1" dirty="0" err="1"/>
              <a:t>Science</a:t>
            </a:r>
            <a:r>
              <a:rPr lang="nl-NL" dirty="0"/>
              <a:t> </a:t>
            </a:r>
            <a:r>
              <a:rPr lang="nl-NL" b="1" dirty="0"/>
              <a:t>2011</a:t>
            </a:r>
            <a:r>
              <a:rPr lang="nl-NL" dirty="0"/>
              <a:t>, </a:t>
            </a:r>
            <a:r>
              <a:rPr lang="nl-NL" i="1" dirty="0"/>
              <a:t>334</a:t>
            </a:r>
            <a:r>
              <a:rPr lang="nl-NL" dirty="0"/>
              <a:t>, 974</a:t>
            </a:r>
          </a:p>
          <a:p>
            <a:pPr lvl="2"/>
            <a:r>
              <a:rPr lang="en-US" b="1" dirty="0" smtClean="0"/>
              <a:t>oxidation state and spin state unknown</a:t>
            </a:r>
            <a:r>
              <a:rPr lang="en-US" dirty="0" smtClean="0"/>
              <a:t>!!</a:t>
            </a:r>
          </a:p>
          <a:p>
            <a:pPr lvl="3"/>
            <a:r>
              <a:rPr lang="en-US" dirty="0" err="1" smtClean="0"/>
              <a:t>Mo</a:t>
            </a:r>
            <a:r>
              <a:rPr lang="en-US" baseline="30000" dirty="0" err="1" smtClean="0"/>
              <a:t>III</a:t>
            </a:r>
            <a:r>
              <a:rPr lang="en-US" dirty="0" smtClean="0"/>
              <a:t> ?!?!?</a:t>
            </a:r>
          </a:p>
          <a:p>
            <a:pPr lvl="3"/>
            <a:r>
              <a:rPr lang="en-US" i="1" dirty="0" smtClean="0"/>
              <a:t>Chem. Sci.</a:t>
            </a:r>
            <a:r>
              <a:rPr lang="en-US" dirty="0" smtClean="0"/>
              <a:t> </a:t>
            </a:r>
            <a:r>
              <a:rPr lang="en-US" b="1" dirty="0" smtClean="0"/>
              <a:t>2014</a:t>
            </a:r>
            <a:r>
              <a:rPr lang="en-US" dirty="0" smtClean="0"/>
              <a:t>, </a:t>
            </a:r>
            <a:r>
              <a:rPr lang="en-US" i="1" dirty="0" smtClean="0"/>
              <a:t>5</a:t>
            </a:r>
            <a:r>
              <a:rPr lang="en-US" dirty="0" smtClean="0"/>
              <a:t>, 3096</a:t>
            </a:r>
            <a:endParaRPr lang="en-US" i="1" dirty="0" smtClean="0"/>
          </a:p>
          <a:p>
            <a:endParaRPr lang="en-US" b="1" dirty="0"/>
          </a:p>
          <a:p>
            <a:r>
              <a:rPr lang="en-US" b="1" dirty="0" smtClean="0"/>
              <a:t>Effect of spin state on reaction steps</a:t>
            </a:r>
            <a:endParaRPr lang="en-US" b="1" dirty="0"/>
          </a:p>
        </p:txBody>
      </p:sp>
      <p:sp>
        <p:nvSpPr>
          <p:cNvPr id="6" name="Content Placeholder 5"/>
          <p:cNvSpPr>
            <a:spLocks noGrp="1"/>
          </p:cNvSpPr>
          <p:nvPr>
            <p:ph sz="half" idx="2"/>
          </p:nvPr>
        </p:nvSpPr>
        <p:spPr/>
        <p:txBody>
          <a:bodyPr>
            <a:normAutofit/>
          </a:bodyPr>
          <a:lstStyle/>
          <a:p>
            <a:r>
              <a:rPr lang="en-US" b="1" dirty="0" smtClean="0"/>
              <a:t>Identity of ground states</a:t>
            </a:r>
          </a:p>
          <a:p>
            <a:pPr lvl="1"/>
            <a:r>
              <a:rPr lang="en-US" dirty="0" smtClean="0"/>
              <a:t>metal </a:t>
            </a:r>
            <a:r>
              <a:rPr lang="en-US" dirty="0" err="1" smtClean="0"/>
              <a:t>centre</a:t>
            </a:r>
            <a:endParaRPr lang="en-US" dirty="0" smtClean="0"/>
          </a:p>
          <a:p>
            <a:pPr lvl="1"/>
            <a:r>
              <a:rPr lang="en-US" dirty="0" smtClean="0"/>
              <a:t>first-sphere residues</a:t>
            </a:r>
          </a:p>
          <a:p>
            <a:pPr lvl="1"/>
            <a:r>
              <a:rPr lang="en-US" dirty="0" smtClean="0"/>
              <a:t>ancillary ligands (water, amino acid side-chains)</a:t>
            </a:r>
          </a:p>
          <a:p>
            <a:pPr lvl="1"/>
            <a:r>
              <a:rPr lang="en-US" dirty="0" smtClean="0"/>
              <a:t>structural (</a:t>
            </a:r>
            <a:r>
              <a:rPr lang="en-US" dirty="0" err="1" smtClean="0"/>
              <a:t>entatic</a:t>
            </a:r>
            <a:r>
              <a:rPr lang="en-US" dirty="0" smtClean="0"/>
              <a:t> state)</a:t>
            </a:r>
          </a:p>
          <a:p>
            <a:pPr lvl="1"/>
            <a:r>
              <a:rPr lang="en-US" dirty="0" smtClean="0"/>
              <a:t>electrostatic (protein environment)</a:t>
            </a:r>
            <a:endParaRPr lang="en-US" dirty="0"/>
          </a:p>
        </p:txBody>
      </p:sp>
      <p:sp>
        <p:nvSpPr>
          <p:cNvPr id="3" name="Footer Placeholder 2"/>
          <p:cNvSpPr>
            <a:spLocks noGrp="1"/>
          </p:cNvSpPr>
          <p:nvPr>
            <p:ph type="ftr" sz="quarter" idx="11"/>
          </p:nvPr>
        </p:nvSpPr>
        <p:spPr/>
        <p:txBody>
          <a:bodyPr/>
          <a:lstStyle/>
          <a:p>
            <a:r>
              <a:rPr lang="en-US" smtClean="0"/>
              <a:t>ECOSTBio</a:t>
            </a:r>
            <a:endParaRPr lang="en-US" dirty="0"/>
          </a:p>
        </p:txBody>
      </p:sp>
      <p:sp>
        <p:nvSpPr>
          <p:cNvPr id="4" name="Slide Number Placeholder 3"/>
          <p:cNvSpPr>
            <a:spLocks noGrp="1"/>
          </p:cNvSpPr>
          <p:nvPr>
            <p:ph type="sldNum" sz="quarter" idx="12"/>
          </p:nvPr>
        </p:nvSpPr>
        <p:spPr/>
        <p:txBody>
          <a:bodyPr/>
          <a:lstStyle/>
          <a:p>
            <a:fld id="{3DFC91E0-9BC1-1046-9012-E5C757344C53}" type="slidenum">
              <a:rPr lang="en-US" smtClean="0"/>
              <a:pPr/>
              <a:t>16</a:t>
            </a:fld>
            <a:endParaRPr lang="en-US" dirty="0"/>
          </a:p>
        </p:txBody>
      </p:sp>
      <p:pic>
        <p:nvPicPr>
          <p:cNvPr id="7" name="Picture 6" descr="p450c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8708" y="3747164"/>
            <a:ext cx="3113176" cy="2400964"/>
          </a:xfrm>
          <a:prstGeom prst="rect">
            <a:avLst/>
          </a:prstGeom>
        </p:spPr>
      </p:pic>
    </p:spTree>
    <p:extLst>
      <p:ext uri="{BB962C8B-B14F-4D97-AF65-F5344CB8AC3E}">
        <p14:creationId xmlns:p14="http://schemas.microsoft.com/office/powerpoint/2010/main" val="240649644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Spin crossover</a:t>
            </a:r>
            <a:endParaRPr lang="en-US" dirty="0"/>
          </a:p>
        </p:txBody>
      </p:sp>
      <p:sp>
        <p:nvSpPr>
          <p:cNvPr id="5" name="Content Placeholder 4"/>
          <p:cNvSpPr>
            <a:spLocks noGrp="1"/>
          </p:cNvSpPr>
          <p:nvPr>
            <p:ph sz="half" idx="1"/>
          </p:nvPr>
        </p:nvSpPr>
        <p:spPr/>
        <p:txBody>
          <a:bodyPr/>
          <a:lstStyle/>
          <a:p>
            <a:r>
              <a:rPr lang="en-US" b="1" dirty="0" smtClean="0"/>
              <a:t>Switching between states</a:t>
            </a:r>
          </a:p>
          <a:p>
            <a:pPr lvl="1"/>
            <a:r>
              <a:rPr lang="en-US" dirty="0" smtClean="0"/>
              <a:t>induced by external factors</a:t>
            </a:r>
          </a:p>
          <a:p>
            <a:pPr lvl="2"/>
            <a:r>
              <a:rPr lang="en-US" dirty="0" smtClean="0"/>
              <a:t>temperature</a:t>
            </a:r>
          </a:p>
          <a:p>
            <a:pPr lvl="2"/>
            <a:r>
              <a:rPr lang="en-US" dirty="0" smtClean="0"/>
              <a:t>pressure</a:t>
            </a:r>
          </a:p>
          <a:p>
            <a:pPr lvl="2"/>
            <a:r>
              <a:rPr lang="en-US" dirty="0" smtClean="0"/>
              <a:t>light (LIESST)</a:t>
            </a:r>
          </a:p>
          <a:p>
            <a:pPr lvl="1"/>
            <a:r>
              <a:rPr lang="en-US" dirty="0" smtClean="0"/>
              <a:t>gradual or abrupt</a:t>
            </a:r>
          </a:p>
          <a:p>
            <a:pPr lvl="1"/>
            <a:r>
              <a:rPr lang="en-US" dirty="0" smtClean="0"/>
              <a:t>hysteresis</a:t>
            </a:r>
          </a:p>
          <a:p>
            <a:pPr lvl="1"/>
            <a:r>
              <a:rPr lang="en-US" dirty="0" smtClean="0"/>
              <a:t>single-step or multi-step</a:t>
            </a:r>
            <a:endParaRPr lang="en-US" dirty="0"/>
          </a:p>
        </p:txBody>
      </p:sp>
      <p:sp>
        <p:nvSpPr>
          <p:cNvPr id="6" name="Content Placeholder 5"/>
          <p:cNvSpPr>
            <a:spLocks noGrp="1"/>
          </p:cNvSpPr>
          <p:nvPr>
            <p:ph sz="half" idx="2"/>
          </p:nvPr>
        </p:nvSpPr>
        <p:spPr/>
        <p:txBody>
          <a:bodyPr/>
          <a:lstStyle/>
          <a:p>
            <a:r>
              <a:rPr lang="en-US" b="1" dirty="0" smtClean="0"/>
              <a:t>Discovery SCO materials rooted in serendipity</a:t>
            </a:r>
          </a:p>
          <a:p>
            <a:pPr lvl="1"/>
            <a:r>
              <a:rPr lang="en-US" dirty="0" smtClean="0"/>
              <a:t>required HS-LS energy balance is subtle</a:t>
            </a:r>
          </a:p>
          <a:p>
            <a:pPr lvl="1"/>
            <a:r>
              <a:rPr lang="en-US" b="1" dirty="0" smtClean="0"/>
              <a:t>experimentally challenging</a:t>
            </a:r>
            <a:endParaRPr lang="en-US" b="1" dirty="0"/>
          </a:p>
          <a:p>
            <a:pPr lvl="1"/>
            <a:r>
              <a:rPr lang="en-US" b="1" dirty="0" err="1" smtClean="0"/>
              <a:t>cooperativity</a:t>
            </a:r>
            <a:r>
              <a:rPr lang="en-US" b="1" dirty="0" smtClean="0"/>
              <a:t> important</a:t>
            </a:r>
          </a:p>
          <a:p>
            <a:pPr lvl="1"/>
            <a:r>
              <a:rPr lang="en-US" dirty="0" smtClean="0"/>
              <a:t>understand detailed nature of </a:t>
            </a:r>
            <a:r>
              <a:rPr lang="en-US" dirty="0" err="1" smtClean="0"/>
              <a:t>cooperativity</a:t>
            </a:r>
            <a:endParaRPr lang="en-US" dirty="0" smtClean="0"/>
          </a:p>
          <a:p>
            <a:pPr lvl="1"/>
            <a:r>
              <a:rPr lang="en-US" dirty="0" smtClean="0"/>
              <a:t>explore novel ligand-metal combinations for new SCO species</a:t>
            </a:r>
            <a:endParaRPr lang="en-US" b="1" dirty="0" smtClean="0"/>
          </a:p>
          <a:p>
            <a:pPr lvl="2"/>
            <a:r>
              <a:rPr lang="en-US" b="1" dirty="0" smtClean="0"/>
              <a:t>based on molecular </a:t>
            </a:r>
            <a:r>
              <a:rPr lang="en-US" b="1" dirty="0" err="1" smtClean="0"/>
              <a:t>modelling</a:t>
            </a:r>
            <a:r>
              <a:rPr lang="en-US" b="1" dirty="0" smtClean="0"/>
              <a:t>, proven by experiments</a:t>
            </a:r>
          </a:p>
        </p:txBody>
      </p:sp>
      <p:sp>
        <p:nvSpPr>
          <p:cNvPr id="3" name="Footer Placeholder 2"/>
          <p:cNvSpPr>
            <a:spLocks noGrp="1"/>
          </p:cNvSpPr>
          <p:nvPr>
            <p:ph type="ftr" sz="quarter" idx="11"/>
          </p:nvPr>
        </p:nvSpPr>
        <p:spPr/>
        <p:txBody>
          <a:bodyPr/>
          <a:lstStyle/>
          <a:p>
            <a:r>
              <a:rPr lang="en-US" smtClean="0"/>
              <a:t>ECOSTBio</a:t>
            </a:r>
            <a:endParaRPr lang="en-US" dirty="0"/>
          </a:p>
        </p:txBody>
      </p:sp>
      <p:sp>
        <p:nvSpPr>
          <p:cNvPr id="4" name="Slide Number Placeholder 3"/>
          <p:cNvSpPr>
            <a:spLocks noGrp="1"/>
          </p:cNvSpPr>
          <p:nvPr>
            <p:ph type="sldNum" sz="quarter" idx="12"/>
          </p:nvPr>
        </p:nvSpPr>
        <p:spPr/>
        <p:txBody>
          <a:bodyPr/>
          <a:lstStyle/>
          <a:p>
            <a:fld id="{3DFC91E0-9BC1-1046-9012-E5C757344C53}" type="slidenum">
              <a:rPr lang="en-US" smtClean="0"/>
              <a:pPr/>
              <a:t>17</a:t>
            </a:fld>
            <a:endParaRPr lang="en-US" dirty="0"/>
          </a:p>
        </p:txBody>
      </p:sp>
      <p:pic>
        <p:nvPicPr>
          <p:cNvPr id="8" name="Picture 7" descr="JMSmit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045" y="3728770"/>
            <a:ext cx="3479286" cy="2473554"/>
          </a:xfrm>
          <a:prstGeom prst="rect">
            <a:avLst/>
          </a:prstGeom>
          <a:ln>
            <a:solidFill>
              <a:schemeClr val="tx1">
                <a:lumMod val="65000"/>
                <a:lumOff val="35000"/>
              </a:schemeClr>
            </a:solidFill>
          </a:ln>
        </p:spPr>
      </p:pic>
    </p:spTree>
    <p:extLst>
      <p:ext uri="{BB962C8B-B14F-4D97-AF65-F5344CB8AC3E}">
        <p14:creationId xmlns:p14="http://schemas.microsoft.com/office/powerpoint/2010/main" val="83210109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Biomimetic spin states</a:t>
            </a:r>
            <a:endParaRPr lang="en-US" dirty="0"/>
          </a:p>
        </p:txBody>
      </p:sp>
      <p:sp>
        <p:nvSpPr>
          <p:cNvPr id="5" name="Content Placeholder 4"/>
          <p:cNvSpPr>
            <a:spLocks noGrp="1"/>
          </p:cNvSpPr>
          <p:nvPr>
            <p:ph sz="half" idx="1"/>
          </p:nvPr>
        </p:nvSpPr>
        <p:spPr/>
        <p:txBody>
          <a:bodyPr/>
          <a:lstStyle/>
          <a:p>
            <a:r>
              <a:rPr lang="en-US" b="1" dirty="0" smtClean="0"/>
              <a:t>Catalytic mechanisms not well understood, especially regarding spin states</a:t>
            </a:r>
          </a:p>
          <a:p>
            <a:pPr lvl="1"/>
            <a:r>
              <a:rPr lang="en-US" dirty="0" smtClean="0"/>
              <a:t>metal-</a:t>
            </a:r>
            <a:r>
              <a:rPr lang="en-US" dirty="0" err="1" smtClean="0"/>
              <a:t>oxo</a:t>
            </a:r>
            <a:r>
              <a:rPr lang="en-US" dirty="0" smtClean="0"/>
              <a:t> or metal-</a:t>
            </a:r>
            <a:r>
              <a:rPr lang="en-US" dirty="0" err="1" smtClean="0"/>
              <a:t>imido</a:t>
            </a:r>
            <a:endParaRPr lang="en-US" dirty="0" smtClean="0"/>
          </a:p>
          <a:p>
            <a:pPr lvl="1"/>
            <a:r>
              <a:rPr lang="en-US" b="1" dirty="0" smtClean="0"/>
              <a:t>enzymes</a:t>
            </a:r>
            <a:r>
              <a:rPr lang="en-US" dirty="0" smtClean="0"/>
              <a:t>: often high-spin</a:t>
            </a:r>
          </a:p>
          <a:p>
            <a:pPr lvl="1"/>
            <a:r>
              <a:rPr lang="en-US" b="1" dirty="0" smtClean="0"/>
              <a:t>biomimetic models</a:t>
            </a:r>
            <a:r>
              <a:rPr lang="en-US" dirty="0" smtClean="0"/>
              <a:t>: intermediate spin</a:t>
            </a:r>
          </a:p>
          <a:p>
            <a:endParaRPr lang="en-US" dirty="0"/>
          </a:p>
          <a:p>
            <a:r>
              <a:rPr lang="en-US" dirty="0" smtClean="0"/>
              <a:t>Reactivity of e.g. triplet and quintet states (</a:t>
            </a:r>
            <a:r>
              <a:rPr lang="en-US" dirty="0" err="1" smtClean="0"/>
              <a:t>Fe</a:t>
            </a:r>
            <a:r>
              <a:rPr lang="en-US" baseline="30000" dirty="0" err="1" smtClean="0"/>
              <a:t>IV</a:t>
            </a:r>
            <a:r>
              <a:rPr lang="en-US" dirty="0" smtClean="0"/>
              <a:t>) similar</a:t>
            </a:r>
          </a:p>
          <a:p>
            <a:pPr lvl="1"/>
            <a:r>
              <a:rPr lang="en-US" dirty="0" smtClean="0"/>
              <a:t>exchange-enhanced reactivity at work?</a:t>
            </a:r>
            <a:endParaRPr lang="en-US" dirty="0"/>
          </a:p>
        </p:txBody>
      </p:sp>
      <p:sp>
        <p:nvSpPr>
          <p:cNvPr id="6" name="Content Placeholder 5"/>
          <p:cNvSpPr>
            <a:spLocks noGrp="1"/>
          </p:cNvSpPr>
          <p:nvPr>
            <p:ph sz="half" idx="2"/>
          </p:nvPr>
        </p:nvSpPr>
        <p:spPr/>
        <p:txBody>
          <a:bodyPr/>
          <a:lstStyle/>
          <a:p>
            <a:r>
              <a:rPr lang="en-US" b="1" dirty="0" smtClean="0"/>
              <a:t>Rational design of spin state: ligand coordination</a:t>
            </a:r>
          </a:p>
          <a:p>
            <a:pPr lvl="1"/>
            <a:r>
              <a:rPr lang="en-US" dirty="0" smtClean="0"/>
              <a:t>weak-field ligands or lower coordination: </a:t>
            </a:r>
            <a:r>
              <a:rPr lang="en-US" b="1" dirty="0" smtClean="0"/>
              <a:t>high spin</a:t>
            </a:r>
          </a:p>
          <a:p>
            <a:pPr lvl="1"/>
            <a:r>
              <a:rPr lang="en-US" dirty="0" smtClean="0"/>
              <a:t>strong-field ligands, higher coordination: </a:t>
            </a:r>
            <a:r>
              <a:rPr lang="en-US" b="1" dirty="0" smtClean="0"/>
              <a:t>low spin</a:t>
            </a:r>
          </a:p>
          <a:p>
            <a:pPr lvl="1"/>
            <a:r>
              <a:rPr lang="en-US" dirty="0" smtClean="0"/>
              <a:t>so far, mainly high-</a:t>
            </a:r>
            <a:r>
              <a:rPr lang="en-US" dirty="0" err="1" smtClean="0"/>
              <a:t>valent</a:t>
            </a:r>
            <a:r>
              <a:rPr lang="en-US" dirty="0" smtClean="0"/>
              <a:t> Fe</a:t>
            </a:r>
          </a:p>
          <a:p>
            <a:pPr lvl="2"/>
            <a:r>
              <a:rPr lang="en-US" dirty="0" err="1" smtClean="0"/>
              <a:t>Mn</a:t>
            </a:r>
            <a:r>
              <a:rPr lang="en-US" dirty="0" smtClean="0"/>
              <a:t>, Co, Ni, Cu</a:t>
            </a:r>
          </a:p>
          <a:p>
            <a:pPr lvl="1"/>
            <a:r>
              <a:rPr lang="en-US" dirty="0" smtClean="0"/>
              <a:t>efforts towards S=0 Fe-</a:t>
            </a:r>
            <a:r>
              <a:rPr lang="en-US" dirty="0" err="1" smtClean="0"/>
              <a:t>oxo</a:t>
            </a:r>
            <a:endParaRPr lang="en-US" dirty="0" smtClean="0"/>
          </a:p>
          <a:p>
            <a:pPr lvl="2"/>
            <a:r>
              <a:rPr lang="en-US" dirty="0" smtClean="0"/>
              <a:t>UV-Vis, EPR,  NMR, </a:t>
            </a:r>
            <a:r>
              <a:rPr lang="en-US" dirty="0" err="1" smtClean="0"/>
              <a:t>rRaman</a:t>
            </a:r>
            <a:r>
              <a:rPr lang="en-US" dirty="0" smtClean="0"/>
              <a:t>, </a:t>
            </a:r>
            <a:r>
              <a:rPr lang="en-US" dirty="0" err="1" smtClean="0"/>
              <a:t>Mössbauer</a:t>
            </a:r>
            <a:r>
              <a:rPr lang="en-US" dirty="0" smtClean="0"/>
              <a:t>, EXAFS, DFT/post-HF</a:t>
            </a:r>
          </a:p>
          <a:p>
            <a:pPr lvl="1"/>
            <a:endParaRPr lang="en-US" dirty="0" smtClean="0"/>
          </a:p>
          <a:p>
            <a:pPr lvl="1"/>
            <a:r>
              <a:rPr lang="en-US" b="1" dirty="0" smtClean="0"/>
              <a:t>correlation of spin state with reactivity</a:t>
            </a:r>
            <a:endParaRPr lang="en-US" b="1" dirty="0"/>
          </a:p>
        </p:txBody>
      </p:sp>
      <p:sp>
        <p:nvSpPr>
          <p:cNvPr id="3" name="Footer Placeholder 2"/>
          <p:cNvSpPr>
            <a:spLocks noGrp="1"/>
          </p:cNvSpPr>
          <p:nvPr>
            <p:ph type="ftr" sz="quarter" idx="11"/>
          </p:nvPr>
        </p:nvSpPr>
        <p:spPr/>
        <p:txBody>
          <a:bodyPr/>
          <a:lstStyle/>
          <a:p>
            <a:r>
              <a:rPr lang="en-US" smtClean="0"/>
              <a:t>ECOSTBio</a:t>
            </a:r>
            <a:endParaRPr lang="en-US" dirty="0"/>
          </a:p>
        </p:txBody>
      </p:sp>
      <p:sp>
        <p:nvSpPr>
          <p:cNvPr id="4" name="Slide Number Placeholder 3"/>
          <p:cNvSpPr>
            <a:spLocks noGrp="1"/>
          </p:cNvSpPr>
          <p:nvPr>
            <p:ph type="sldNum" sz="quarter" idx="12"/>
          </p:nvPr>
        </p:nvSpPr>
        <p:spPr/>
        <p:txBody>
          <a:bodyPr/>
          <a:lstStyle/>
          <a:p>
            <a:fld id="{3DFC91E0-9BC1-1046-9012-E5C757344C53}" type="slidenum">
              <a:rPr lang="en-US" smtClean="0"/>
              <a:pPr/>
              <a:t>18</a:t>
            </a:fld>
            <a:endParaRPr lang="en-US" dirty="0"/>
          </a:p>
        </p:txBody>
      </p:sp>
    </p:spTree>
    <p:extLst>
      <p:ext uri="{BB962C8B-B14F-4D97-AF65-F5344CB8AC3E}">
        <p14:creationId xmlns:p14="http://schemas.microsoft.com/office/powerpoint/2010/main" val="239652027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Timetable</a:t>
            </a:r>
            <a:endParaRPr lang="en-US" dirty="0"/>
          </a:p>
        </p:txBody>
      </p:sp>
      <p:sp>
        <p:nvSpPr>
          <p:cNvPr id="3" name="Footer Placeholder 2"/>
          <p:cNvSpPr>
            <a:spLocks noGrp="1"/>
          </p:cNvSpPr>
          <p:nvPr>
            <p:ph type="ftr" sz="quarter" idx="11"/>
          </p:nvPr>
        </p:nvSpPr>
        <p:spPr/>
        <p:txBody>
          <a:bodyPr/>
          <a:lstStyle/>
          <a:p>
            <a:r>
              <a:rPr lang="en-US" smtClean="0"/>
              <a:t>ECOSTBio</a:t>
            </a:r>
            <a:endParaRPr lang="en-US" dirty="0"/>
          </a:p>
        </p:txBody>
      </p:sp>
      <p:sp>
        <p:nvSpPr>
          <p:cNvPr id="4" name="Slide Number Placeholder 3"/>
          <p:cNvSpPr>
            <a:spLocks noGrp="1"/>
          </p:cNvSpPr>
          <p:nvPr>
            <p:ph type="sldNum" sz="quarter" idx="12"/>
          </p:nvPr>
        </p:nvSpPr>
        <p:spPr/>
        <p:txBody>
          <a:bodyPr/>
          <a:lstStyle/>
          <a:p>
            <a:fld id="{3DFC91E0-9BC1-1046-9012-E5C757344C53}" type="slidenum">
              <a:rPr lang="en-US" smtClean="0"/>
              <a:pPr/>
              <a:t>19</a:t>
            </a:fld>
            <a:endParaRPr lang="en-US" dirty="0"/>
          </a:p>
        </p:txBody>
      </p:sp>
      <p:sp>
        <p:nvSpPr>
          <p:cNvPr id="7" name="Content Placeholder 6"/>
          <p:cNvSpPr>
            <a:spLocks noGrp="1"/>
          </p:cNvSpPr>
          <p:nvPr>
            <p:ph idx="1"/>
          </p:nvPr>
        </p:nvSpPr>
        <p:spPr/>
        <p:txBody>
          <a:bodyPr/>
          <a:lstStyle/>
          <a:p>
            <a:r>
              <a:rPr lang="en-US" b="1" dirty="0" smtClean="0"/>
              <a:t>Year 1</a:t>
            </a:r>
            <a:r>
              <a:rPr lang="en-US" dirty="0" smtClean="0"/>
              <a:t>:</a:t>
            </a:r>
          </a:p>
          <a:p>
            <a:pPr lvl="1"/>
            <a:r>
              <a:rPr lang="en-US" dirty="0" smtClean="0"/>
              <a:t>Management Committee </a:t>
            </a:r>
            <a:r>
              <a:rPr lang="en-US" dirty="0"/>
              <a:t>Meeting, Kick-Off Meeting, Establishment of SPINSTATE </a:t>
            </a:r>
            <a:r>
              <a:rPr lang="en-US" dirty="0" smtClean="0"/>
              <a:t>database, Short-Term Scientific Missions</a:t>
            </a:r>
          </a:p>
          <a:p>
            <a:r>
              <a:rPr lang="en-US" b="1" dirty="0" smtClean="0"/>
              <a:t>Year 2</a:t>
            </a:r>
            <a:r>
              <a:rPr lang="en-US" dirty="0" smtClean="0"/>
              <a:t>:</a:t>
            </a:r>
          </a:p>
          <a:p>
            <a:pPr lvl="1"/>
            <a:r>
              <a:rPr lang="en-US" dirty="0" smtClean="0"/>
              <a:t>Working Group Meetings, Short-Term Scientific Missions, MC Meeting, Halfway Assessment, International Meeting, Workshop Young Researchers</a:t>
            </a:r>
          </a:p>
          <a:p>
            <a:r>
              <a:rPr lang="en-US" b="1" dirty="0" smtClean="0"/>
              <a:t>Year 3</a:t>
            </a:r>
            <a:r>
              <a:rPr lang="en-US" dirty="0" smtClean="0"/>
              <a:t>:</a:t>
            </a:r>
          </a:p>
          <a:p>
            <a:pPr lvl="1"/>
            <a:r>
              <a:rPr lang="en-US" dirty="0"/>
              <a:t>Working Group Meetings, Short-Term Scientific </a:t>
            </a:r>
            <a:r>
              <a:rPr lang="en-US" dirty="0" smtClean="0"/>
              <a:t>Missions, </a:t>
            </a:r>
            <a:r>
              <a:rPr lang="en-US" dirty="0"/>
              <a:t>MC Meeting, </a:t>
            </a:r>
            <a:r>
              <a:rPr lang="en-US" dirty="0" smtClean="0"/>
              <a:t>Workshop Young Researchers</a:t>
            </a:r>
          </a:p>
          <a:p>
            <a:r>
              <a:rPr lang="en-US" b="1" dirty="0" smtClean="0"/>
              <a:t>Year 4</a:t>
            </a:r>
            <a:r>
              <a:rPr lang="en-US" dirty="0" smtClean="0"/>
              <a:t>:</a:t>
            </a:r>
          </a:p>
          <a:p>
            <a:pPr lvl="1"/>
            <a:r>
              <a:rPr lang="en-US" dirty="0"/>
              <a:t>Working Group Meetings, Short-Term Scientific </a:t>
            </a:r>
            <a:r>
              <a:rPr lang="en-US" dirty="0" smtClean="0"/>
              <a:t>Missions, Closing MC Meeting, International Meeting, Workshop Young Researchers, Final Report</a:t>
            </a:r>
            <a:endParaRPr lang="en-US" dirty="0"/>
          </a:p>
        </p:txBody>
      </p:sp>
    </p:spTree>
    <p:extLst>
      <p:ext uri="{BB962C8B-B14F-4D97-AF65-F5344CB8AC3E}">
        <p14:creationId xmlns:p14="http://schemas.microsoft.com/office/powerpoint/2010/main" val="249541084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Deliverables and Milestones</a:t>
            </a:r>
            <a:endParaRPr lang="en-US" dirty="0"/>
          </a:p>
        </p:txBody>
      </p:sp>
      <p:sp>
        <p:nvSpPr>
          <p:cNvPr id="5" name="Content Placeholder 4"/>
          <p:cNvSpPr>
            <a:spLocks noGrp="1"/>
          </p:cNvSpPr>
          <p:nvPr>
            <p:ph sz="half" idx="1"/>
          </p:nvPr>
        </p:nvSpPr>
        <p:spPr/>
        <p:txBody>
          <a:bodyPr/>
          <a:lstStyle/>
          <a:p>
            <a:r>
              <a:rPr lang="en-US" b="1" dirty="0" smtClean="0"/>
              <a:t>Deliverables</a:t>
            </a:r>
          </a:p>
          <a:p>
            <a:pPr lvl="1"/>
            <a:r>
              <a:rPr lang="en-US" dirty="0" smtClean="0"/>
              <a:t>creation of online and freely accessible SPINSTATES database</a:t>
            </a:r>
          </a:p>
          <a:p>
            <a:pPr lvl="1"/>
            <a:endParaRPr lang="en-US" dirty="0" smtClean="0"/>
          </a:p>
          <a:p>
            <a:pPr lvl="1"/>
            <a:r>
              <a:rPr lang="en-US" dirty="0" smtClean="0"/>
              <a:t>definition of suitable computational methods for proper description of spin-state properties of transition-metal complexes</a:t>
            </a:r>
          </a:p>
          <a:p>
            <a:pPr lvl="1"/>
            <a:endParaRPr lang="en-US" b="1" dirty="0"/>
          </a:p>
          <a:p>
            <a:pPr lvl="1"/>
            <a:r>
              <a:rPr lang="en-US" b="1" dirty="0" smtClean="0"/>
              <a:t>training facilities and formation of young researchers</a:t>
            </a:r>
            <a:endParaRPr lang="en-US" b="1" dirty="0"/>
          </a:p>
        </p:txBody>
      </p:sp>
      <p:sp>
        <p:nvSpPr>
          <p:cNvPr id="6" name="Content Placeholder 5"/>
          <p:cNvSpPr>
            <a:spLocks noGrp="1"/>
          </p:cNvSpPr>
          <p:nvPr>
            <p:ph sz="half" idx="2"/>
          </p:nvPr>
        </p:nvSpPr>
        <p:spPr/>
        <p:txBody>
          <a:bodyPr/>
          <a:lstStyle/>
          <a:p>
            <a:r>
              <a:rPr lang="en-US" b="1" dirty="0" smtClean="0"/>
              <a:t>Organizational Milestones</a:t>
            </a:r>
          </a:p>
          <a:p>
            <a:pPr lvl="1"/>
            <a:r>
              <a:rPr lang="en-US" dirty="0" smtClean="0"/>
              <a:t>formation of Working Groups</a:t>
            </a:r>
          </a:p>
          <a:p>
            <a:pPr lvl="1"/>
            <a:r>
              <a:rPr lang="en-US" dirty="0" smtClean="0"/>
              <a:t>starting STSMs</a:t>
            </a:r>
          </a:p>
          <a:p>
            <a:pPr lvl="1"/>
            <a:r>
              <a:rPr lang="en-US" dirty="0" smtClean="0"/>
              <a:t>website implementation</a:t>
            </a:r>
          </a:p>
          <a:p>
            <a:pPr lvl="1"/>
            <a:r>
              <a:rPr lang="en-US" dirty="0" smtClean="0"/>
              <a:t>establishment database</a:t>
            </a:r>
          </a:p>
          <a:p>
            <a:pPr lvl="1"/>
            <a:r>
              <a:rPr lang="en-US" dirty="0" smtClean="0"/>
              <a:t>annual memoirs</a:t>
            </a:r>
          </a:p>
          <a:p>
            <a:pPr lvl="1"/>
            <a:r>
              <a:rPr lang="en-US" dirty="0" smtClean="0"/>
              <a:t>organization of international meetings dedicated to spin states in (bio)chemistry and technology</a:t>
            </a:r>
          </a:p>
          <a:p>
            <a:pPr lvl="1"/>
            <a:r>
              <a:rPr lang="en-US" dirty="0" smtClean="0"/>
              <a:t>reviews and assessment of the Action</a:t>
            </a:r>
            <a:endParaRPr lang="en-US" dirty="0"/>
          </a:p>
        </p:txBody>
      </p:sp>
      <p:sp>
        <p:nvSpPr>
          <p:cNvPr id="3" name="Footer Placeholder 2"/>
          <p:cNvSpPr>
            <a:spLocks noGrp="1"/>
          </p:cNvSpPr>
          <p:nvPr>
            <p:ph type="ftr" sz="quarter" idx="11"/>
          </p:nvPr>
        </p:nvSpPr>
        <p:spPr/>
        <p:txBody>
          <a:bodyPr/>
          <a:lstStyle/>
          <a:p>
            <a:r>
              <a:rPr lang="en-US" smtClean="0"/>
              <a:t>ECOSTBio</a:t>
            </a:r>
            <a:endParaRPr lang="en-US" dirty="0"/>
          </a:p>
        </p:txBody>
      </p:sp>
      <p:sp>
        <p:nvSpPr>
          <p:cNvPr id="4" name="Slide Number Placeholder 3"/>
          <p:cNvSpPr>
            <a:spLocks noGrp="1"/>
          </p:cNvSpPr>
          <p:nvPr>
            <p:ph type="sldNum" sz="quarter" idx="12"/>
          </p:nvPr>
        </p:nvSpPr>
        <p:spPr/>
        <p:txBody>
          <a:bodyPr/>
          <a:lstStyle/>
          <a:p>
            <a:fld id="{3DFC91E0-9BC1-1046-9012-E5C757344C53}" type="slidenum">
              <a:rPr lang="en-US" smtClean="0"/>
              <a:pPr/>
              <a:t>20</a:t>
            </a:fld>
            <a:endParaRPr lang="en-US" dirty="0"/>
          </a:p>
        </p:txBody>
      </p:sp>
    </p:spTree>
    <p:extLst>
      <p:ext uri="{BB962C8B-B14F-4D97-AF65-F5344CB8AC3E}">
        <p14:creationId xmlns:p14="http://schemas.microsoft.com/office/powerpoint/2010/main" val="83900833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Participants</a:t>
            </a:r>
            <a:endParaRPr lang="en-US" dirty="0"/>
          </a:p>
        </p:txBody>
      </p:sp>
      <p:sp>
        <p:nvSpPr>
          <p:cNvPr id="5" name="Content Placeholder 4"/>
          <p:cNvSpPr>
            <a:spLocks noGrp="1"/>
          </p:cNvSpPr>
          <p:nvPr>
            <p:ph sz="half" idx="1"/>
          </p:nvPr>
        </p:nvSpPr>
        <p:spPr/>
        <p:txBody>
          <a:bodyPr/>
          <a:lstStyle/>
          <a:p>
            <a:r>
              <a:rPr lang="en-US" b="1" dirty="0" smtClean="0"/>
              <a:t>Participants: &gt;84</a:t>
            </a:r>
          </a:p>
          <a:p>
            <a:pPr lvl="1"/>
            <a:r>
              <a:rPr lang="en-US" dirty="0" smtClean="0"/>
              <a:t>WG1: 84</a:t>
            </a:r>
          </a:p>
          <a:p>
            <a:pPr lvl="1"/>
            <a:r>
              <a:rPr lang="en-US" dirty="0" smtClean="0"/>
              <a:t>WG2: 19 (34)</a:t>
            </a:r>
          </a:p>
          <a:p>
            <a:pPr lvl="1"/>
            <a:r>
              <a:rPr lang="en-US" dirty="0" smtClean="0"/>
              <a:t>WG3: 37 (51)</a:t>
            </a:r>
          </a:p>
          <a:p>
            <a:pPr lvl="1"/>
            <a:r>
              <a:rPr lang="en-US" dirty="0" smtClean="0"/>
              <a:t>WG4: 28 (50)</a:t>
            </a:r>
          </a:p>
          <a:p>
            <a:endParaRPr lang="en-US" b="1" dirty="0" smtClean="0"/>
          </a:p>
          <a:p>
            <a:r>
              <a:rPr lang="en-US" b="1" dirty="0" smtClean="0"/>
              <a:t>Female experts: 20</a:t>
            </a:r>
          </a:p>
          <a:p>
            <a:pPr lvl="1"/>
            <a:r>
              <a:rPr lang="en-US" dirty="0" smtClean="0"/>
              <a:t>9 </a:t>
            </a:r>
            <a:r>
              <a:rPr lang="en-US" dirty="0"/>
              <a:t>experimentalists</a:t>
            </a:r>
          </a:p>
          <a:p>
            <a:pPr lvl="1"/>
            <a:r>
              <a:rPr lang="en-US" dirty="0" smtClean="0"/>
              <a:t>11 </a:t>
            </a:r>
            <a:r>
              <a:rPr lang="en-US" dirty="0"/>
              <a:t>theoreticians</a:t>
            </a:r>
          </a:p>
          <a:p>
            <a:endParaRPr lang="en-US" b="1" dirty="0" smtClean="0"/>
          </a:p>
          <a:p>
            <a:r>
              <a:rPr lang="en-US" b="1" dirty="0" smtClean="0"/>
              <a:t>Evenly balanced</a:t>
            </a:r>
          </a:p>
          <a:p>
            <a:pPr lvl="1"/>
            <a:r>
              <a:rPr lang="en-US" dirty="0" smtClean="0"/>
              <a:t>ca. 40 experimentalists</a:t>
            </a:r>
          </a:p>
          <a:p>
            <a:pPr lvl="1"/>
            <a:r>
              <a:rPr lang="en-US" dirty="0" smtClean="0"/>
              <a:t>ca. 40 theoreticians</a:t>
            </a:r>
          </a:p>
        </p:txBody>
      </p:sp>
      <p:sp>
        <p:nvSpPr>
          <p:cNvPr id="6" name="Content Placeholder 5"/>
          <p:cNvSpPr>
            <a:spLocks noGrp="1"/>
          </p:cNvSpPr>
          <p:nvPr>
            <p:ph sz="half" idx="2"/>
          </p:nvPr>
        </p:nvSpPr>
        <p:spPr/>
        <p:txBody>
          <a:bodyPr/>
          <a:lstStyle/>
          <a:p>
            <a:r>
              <a:rPr lang="en-US" b="1" dirty="0"/>
              <a:t>Countries: </a:t>
            </a:r>
            <a:r>
              <a:rPr lang="en-US" b="1" dirty="0" smtClean="0"/>
              <a:t>23</a:t>
            </a:r>
            <a:endParaRPr lang="en-US" b="1" dirty="0"/>
          </a:p>
          <a:p>
            <a:endParaRPr lang="en-US" dirty="0"/>
          </a:p>
        </p:txBody>
      </p:sp>
      <p:sp>
        <p:nvSpPr>
          <p:cNvPr id="3" name="Footer Placeholder 2"/>
          <p:cNvSpPr>
            <a:spLocks noGrp="1"/>
          </p:cNvSpPr>
          <p:nvPr>
            <p:ph type="ftr" sz="quarter" idx="11"/>
          </p:nvPr>
        </p:nvSpPr>
        <p:spPr/>
        <p:txBody>
          <a:bodyPr/>
          <a:lstStyle/>
          <a:p>
            <a:r>
              <a:rPr lang="en-US" smtClean="0"/>
              <a:t>ECOSTBio</a:t>
            </a:r>
            <a:endParaRPr lang="en-US" dirty="0"/>
          </a:p>
        </p:txBody>
      </p:sp>
      <p:sp>
        <p:nvSpPr>
          <p:cNvPr id="4" name="Slide Number Placeholder 3"/>
          <p:cNvSpPr>
            <a:spLocks noGrp="1"/>
          </p:cNvSpPr>
          <p:nvPr>
            <p:ph type="sldNum" sz="quarter" idx="12"/>
          </p:nvPr>
        </p:nvSpPr>
        <p:spPr/>
        <p:txBody>
          <a:bodyPr/>
          <a:lstStyle/>
          <a:p>
            <a:fld id="{3DFC91E0-9BC1-1046-9012-E5C757344C53}" type="slidenum">
              <a:rPr lang="en-US" smtClean="0"/>
              <a:pPr/>
              <a:t>21</a:t>
            </a:fld>
            <a:endParaRPr lang="en-US" dirty="0"/>
          </a:p>
        </p:txBody>
      </p:sp>
      <p:grpSp>
        <p:nvGrpSpPr>
          <p:cNvPr id="34" name="Group 33"/>
          <p:cNvGrpSpPr/>
          <p:nvPr/>
        </p:nvGrpSpPr>
        <p:grpSpPr>
          <a:xfrm>
            <a:off x="4908742" y="5526180"/>
            <a:ext cx="1906347" cy="576000"/>
            <a:chOff x="5954473" y="5526180"/>
            <a:chExt cx="1906347" cy="576000"/>
          </a:xfrm>
        </p:grpSpPr>
        <p:pic>
          <p:nvPicPr>
            <p:cNvPr id="20" name="Picture 19" descr="Flag_of_Switzerland.svg.png"/>
            <p:cNvPicPr>
              <a:picLocks/>
            </p:cNvPicPr>
            <p:nvPr/>
          </p:nvPicPr>
          <p:blipFill>
            <a:blip r:embed="rId2">
              <a:extLst>
                <a:ext uri="{28A0092B-C50C-407E-A947-70E740481C1C}">
                  <a14:useLocalDpi xmlns:a14="http://schemas.microsoft.com/office/drawing/2010/main" val="0"/>
                </a:ext>
              </a:extLst>
            </a:blip>
            <a:stretch>
              <a:fillRect/>
            </a:stretch>
          </p:blipFill>
          <p:spPr>
            <a:xfrm>
              <a:off x="5954473" y="5526180"/>
              <a:ext cx="864000" cy="576000"/>
            </a:xfrm>
            <a:prstGeom prst="rect">
              <a:avLst/>
            </a:prstGeom>
          </p:spPr>
        </p:pic>
        <p:pic>
          <p:nvPicPr>
            <p:cNvPr id="23" name="Picture 22" descr="Flag_of_the_United_Kingdom.svg.png"/>
            <p:cNvPicPr>
              <a:picLocks/>
            </p:cNvPicPr>
            <p:nvPr/>
          </p:nvPicPr>
          <p:blipFill>
            <a:blip r:embed="rId3">
              <a:extLst>
                <a:ext uri="{28A0092B-C50C-407E-A947-70E740481C1C}">
                  <a14:useLocalDpi xmlns:a14="http://schemas.microsoft.com/office/drawing/2010/main" val="0"/>
                </a:ext>
              </a:extLst>
            </a:blip>
            <a:stretch>
              <a:fillRect/>
            </a:stretch>
          </p:blipFill>
          <p:spPr>
            <a:xfrm>
              <a:off x="6996820" y="5526180"/>
              <a:ext cx="864000" cy="576000"/>
            </a:xfrm>
            <a:prstGeom prst="rect">
              <a:avLst/>
            </a:prstGeom>
          </p:spPr>
        </p:pic>
      </p:grpSp>
      <p:grpSp>
        <p:nvGrpSpPr>
          <p:cNvPr id="29" name="Group 28"/>
          <p:cNvGrpSpPr/>
          <p:nvPr/>
        </p:nvGrpSpPr>
        <p:grpSpPr>
          <a:xfrm>
            <a:off x="4909174" y="1323527"/>
            <a:ext cx="3996442" cy="576020"/>
            <a:chOff x="4909174" y="1323527"/>
            <a:chExt cx="3996442" cy="576020"/>
          </a:xfrm>
        </p:grpSpPr>
        <p:pic>
          <p:nvPicPr>
            <p:cNvPr id="7" name="Picture 6" descr="Flag_of_Belgium_(civil).sv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4041" y="1323527"/>
              <a:ext cx="863599" cy="576020"/>
            </a:xfrm>
            <a:prstGeom prst="rect">
              <a:avLst/>
            </a:prstGeom>
          </p:spPr>
        </p:pic>
        <p:pic>
          <p:nvPicPr>
            <p:cNvPr id="8" name="Picture 7" descr="Flag_of_Denmark.svg.png"/>
            <p:cNvPicPr>
              <a:picLocks/>
            </p:cNvPicPr>
            <p:nvPr/>
          </p:nvPicPr>
          <p:blipFill>
            <a:blip r:embed="rId5">
              <a:extLst>
                <a:ext uri="{28A0092B-C50C-407E-A947-70E740481C1C}">
                  <a14:useLocalDpi xmlns:a14="http://schemas.microsoft.com/office/drawing/2010/main" val="0"/>
                </a:ext>
              </a:extLst>
            </a:blip>
            <a:stretch>
              <a:fillRect/>
            </a:stretch>
          </p:blipFill>
          <p:spPr>
            <a:xfrm>
              <a:off x="8041616" y="1323547"/>
              <a:ext cx="864000" cy="576000"/>
            </a:xfrm>
            <a:prstGeom prst="rect">
              <a:avLst/>
            </a:prstGeom>
          </p:spPr>
        </p:pic>
        <p:pic>
          <p:nvPicPr>
            <p:cNvPr id="21" name="Picture 20" descr="Flag_of_the_Czech_Republic.svg.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7252" y="1323547"/>
              <a:ext cx="863568" cy="576000"/>
            </a:xfrm>
            <a:prstGeom prst="rect">
              <a:avLst/>
            </a:prstGeom>
          </p:spPr>
        </p:pic>
        <p:pic>
          <p:nvPicPr>
            <p:cNvPr id="15" name="Picture 14" descr="Flag_of_Austria.svg.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09174" y="1323527"/>
              <a:ext cx="863568" cy="576000"/>
            </a:xfrm>
            <a:prstGeom prst="rect">
              <a:avLst/>
            </a:prstGeom>
          </p:spPr>
        </p:pic>
      </p:grpSp>
      <p:grpSp>
        <p:nvGrpSpPr>
          <p:cNvPr id="30" name="Group 29"/>
          <p:cNvGrpSpPr/>
          <p:nvPr/>
        </p:nvGrpSpPr>
        <p:grpSpPr>
          <a:xfrm>
            <a:off x="4909174" y="2164073"/>
            <a:ext cx="3996442" cy="576000"/>
            <a:chOff x="4909174" y="2123225"/>
            <a:chExt cx="3996442" cy="576000"/>
          </a:xfrm>
        </p:grpSpPr>
        <p:pic>
          <p:nvPicPr>
            <p:cNvPr id="9" name="Picture 8" descr="Flag_of_France.svg.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09174" y="2123225"/>
              <a:ext cx="863568" cy="576000"/>
            </a:xfrm>
            <a:prstGeom prst="rect">
              <a:avLst/>
            </a:prstGeom>
          </p:spPr>
        </p:pic>
        <p:pic>
          <p:nvPicPr>
            <p:cNvPr id="10" name="Picture 9" descr="Flag_of_Germany.svg.png"/>
            <p:cNvPicPr>
              <a:picLocks/>
            </p:cNvPicPr>
            <p:nvPr/>
          </p:nvPicPr>
          <p:blipFill>
            <a:blip r:embed="rId9">
              <a:extLst>
                <a:ext uri="{28A0092B-C50C-407E-A947-70E740481C1C}">
                  <a14:useLocalDpi xmlns:a14="http://schemas.microsoft.com/office/drawing/2010/main" val="0"/>
                </a:ext>
              </a:extLst>
            </a:blip>
            <a:stretch>
              <a:fillRect/>
            </a:stretch>
          </p:blipFill>
          <p:spPr>
            <a:xfrm>
              <a:off x="5953033" y="2123225"/>
              <a:ext cx="864000" cy="576000"/>
            </a:xfrm>
            <a:prstGeom prst="rect">
              <a:avLst/>
            </a:prstGeom>
          </p:spPr>
        </p:pic>
        <p:pic>
          <p:nvPicPr>
            <p:cNvPr id="11" name="Picture 10" descr="Flag_of_Hungary.svg.png"/>
            <p:cNvPicPr>
              <a:picLocks/>
            </p:cNvPicPr>
            <p:nvPr/>
          </p:nvPicPr>
          <p:blipFill>
            <a:blip r:embed="rId10">
              <a:extLst>
                <a:ext uri="{28A0092B-C50C-407E-A947-70E740481C1C}">
                  <a14:useLocalDpi xmlns:a14="http://schemas.microsoft.com/office/drawing/2010/main" val="0"/>
                </a:ext>
              </a:extLst>
            </a:blip>
            <a:stretch>
              <a:fillRect/>
            </a:stretch>
          </p:blipFill>
          <p:spPr>
            <a:xfrm>
              <a:off x="8041616" y="2123225"/>
              <a:ext cx="864000" cy="576000"/>
            </a:xfrm>
            <a:prstGeom prst="rect">
              <a:avLst/>
            </a:prstGeom>
          </p:spPr>
        </p:pic>
        <p:pic>
          <p:nvPicPr>
            <p:cNvPr id="24" name="Picture 23" descr="Flag_of_Greece.svg.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997252" y="2123225"/>
              <a:ext cx="863568" cy="576000"/>
            </a:xfrm>
            <a:prstGeom prst="rect">
              <a:avLst/>
            </a:prstGeom>
          </p:spPr>
        </p:pic>
      </p:grpSp>
      <p:grpSp>
        <p:nvGrpSpPr>
          <p:cNvPr id="31" name="Group 30"/>
          <p:cNvGrpSpPr/>
          <p:nvPr/>
        </p:nvGrpSpPr>
        <p:grpSpPr>
          <a:xfrm>
            <a:off x="4909174" y="3004599"/>
            <a:ext cx="3996010" cy="576004"/>
            <a:chOff x="4909174" y="2867681"/>
            <a:chExt cx="3996010" cy="576004"/>
          </a:xfrm>
        </p:grpSpPr>
        <p:pic>
          <p:nvPicPr>
            <p:cNvPr id="12" name="Picture 11" descr="Flag_of_Ireland.svg.png"/>
            <p:cNvPicPr>
              <a:picLocks/>
            </p:cNvPicPr>
            <p:nvPr/>
          </p:nvPicPr>
          <p:blipFill>
            <a:blip r:embed="rId12">
              <a:extLst>
                <a:ext uri="{28A0092B-C50C-407E-A947-70E740481C1C}">
                  <a14:useLocalDpi xmlns:a14="http://schemas.microsoft.com/office/drawing/2010/main" val="0"/>
                </a:ext>
              </a:extLst>
            </a:blip>
            <a:stretch>
              <a:fillRect/>
            </a:stretch>
          </p:blipFill>
          <p:spPr>
            <a:xfrm>
              <a:off x="4909174" y="2867685"/>
              <a:ext cx="864000" cy="576000"/>
            </a:xfrm>
            <a:prstGeom prst="rect">
              <a:avLst/>
            </a:prstGeom>
          </p:spPr>
        </p:pic>
        <p:pic>
          <p:nvPicPr>
            <p:cNvPr id="13" name="Picture 12" descr="Flag_of_Italy.svg.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997252" y="2867681"/>
              <a:ext cx="863568" cy="576000"/>
            </a:xfrm>
            <a:prstGeom prst="rect">
              <a:avLst/>
            </a:prstGeom>
          </p:spPr>
        </p:pic>
        <p:pic>
          <p:nvPicPr>
            <p:cNvPr id="22" name="Picture 21" descr="Flag_of_the_Netherlands.svg.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41616" y="2867681"/>
              <a:ext cx="863568" cy="576000"/>
            </a:xfrm>
            <a:prstGeom prst="rect">
              <a:avLst/>
            </a:prstGeom>
          </p:spPr>
        </p:pic>
        <p:pic>
          <p:nvPicPr>
            <p:cNvPr id="25" name="Picture 24" descr="Flag_of_Israel.svg.png"/>
            <p:cNvPicPr>
              <a:picLocks/>
            </p:cNvPicPr>
            <p:nvPr/>
          </p:nvPicPr>
          <p:blipFill>
            <a:blip r:embed="rId15">
              <a:extLst>
                <a:ext uri="{28A0092B-C50C-407E-A947-70E740481C1C}">
                  <a14:useLocalDpi xmlns:a14="http://schemas.microsoft.com/office/drawing/2010/main" val="0"/>
                </a:ext>
              </a:extLst>
            </a:blip>
            <a:stretch>
              <a:fillRect/>
            </a:stretch>
          </p:blipFill>
          <p:spPr>
            <a:xfrm>
              <a:off x="5954041" y="2867685"/>
              <a:ext cx="864000" cy="576000"/>
            </a:xfrm>
            <a:prstGeom prst="rect">
              <a:avLst/>
            </a:prstGeom>
          </p:spPr>
        </p:pic>
      </p:grpSp>
      <p:grpSp>
        <p:nvGrpSpPr>
          <p:cNvPr id="32" name="Group 31"/>
          <p:cNvGrpSpPr/>
          <p:nvPr/>
        </p:nvGrpSpPr>
        <p:grpSpPr>
          <a:xfrm>
            <a:off x="4908742" y="3845129"/>
            <a:ext cx="3996874" cy="576000"/>
            <a:chOff x="4908742" y="3686684"/>
            <a:chExt cx="3996874" cy="576000"/>
          </a:xfrm>
        </p:grpSpPr>
        <p:pic>
          <p:nvPicPr>
            <p:cNvPr id="14" name="Picture 13" descr="Flag_of_Norway.svg.png"/>
            <p:cNvPicPr>
              <a:picLocks/>
            </p:cNvPicPr>
            <p:nvPr/>
          </p:nvPicPr>
          <p:blipFill>
            <a:blip r:embed="rId16">
              <a:extLst>
                <a:ext uri="{28A0092B-C50C-407E-A947-70E740481C1C}">
                  <a14:useLocalDpi xmlns:a14="http://schemas.microsoft.com/office/drawing/2010/main" val="0"/>
                </a:ext>
              </a:extLst>
            </a:blip>
            <a:stretch>
              <a:fillRect/>
            </a:stretch>
          </p:blipFill>
          <p:spPr>
            <a:xfrm>
              <a:off x="4908742" y="3686684"/>
              <a:ext cx="864000" cy="576000"/>
            </a:xfrm>
            <a:prstGeom prst="rect">
              <a:avLst/>
            </a:prstGeom>
          </p:spPr>
        </p:pic>
        <p:pic>
          <p:nvPicPr>
            <p:cNvPr id="16" name="Picture 15" descr="Flag_of_Poland.svg.png"/>
            <p:cNvPicPr>
              <a:picLocks/>
            </p:cNvPicPr>
            <p:nvPr/>
          </p:nvPicPr>
          <p:blipFill>
            <a:blip r:embed="rId17">
              <a:extLst>
                <a:ext uri="{28A0092B-C50C-407E-A947-70E740481C1C}">
                  <a14:useLocalDpi xmlns:a14="http://schemas.microsoft.com/office/drawing/2010/main" val="0"/>
                </a:ext>
              </a:extLst>
            </a:blip>
            <a:stretch>
              <a:fillRect/>
            </a:stretch>
          </p:blipFill>
          <p:spPr>
            <a:xfrm>
              <a:off x="5954041" y="3686684"/>
              <a:ext cx="864000" cy="576000"/>
            </a:xfrm>
            <a:prstGeom prst="rect">
              <a:avLst/>
            </a:prstGeom>
          </p:spPr>
        </p:pic>
        <p:pic>
          <p:nvPicPr>
            <p:cNvPr id="26" name="Picture 25" descr="Flag_of_Portugal.svg.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997756" y="3686684"/>
              <a:ext cx="863568" cy="576000"/>
            </a:xfrm>
            <a:prstGeom prst="rect">
              <a:avLst/>
            </a:prstGeom>
          </p:spPr>
        </p:pic>
        <p:pic>
          <p:nvPicPr>
            <p:cNvPr id="27" name="Picture 26" descr="Flag_of_Romania.svg.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042048" y="3686684"/>
              <a:ext cx="863568" cy="576000"/>
            </a:xfrm>
            <a:prstGeom prst="rect">
              <a:avLst/>
            </a:prstGeom>
          </p:spPr>
        </p:pic>
      </p:grpSp>
      <p:grpSp>
        <p:nvGrpSpPr>
          <p:cNvPr id="33" name="Group 32"/>
          <p:cNvGrpSpPr/>
          <p:nvPr/>
        </p:nvGrpSpPr>
        <p:grpSpPr>
          <a:xfrm>
            <a:off x="4908742" y="4685655"/>
            <a:ext cx="3996442" cy="576000"/>
            <a:chOff x="4908742" y="4661166"/>
            <a:chExt cx="3996442" cy="576000"/>
          </a:xfrm>
        </p:grpSpPr>
        <p:pic>
          <p:nvPicPr>
            <p:cNvPr id="17" name="Picture 16" descr="Flag_of_Serbia.svg.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908742" y="4661166"/>
              <a:ext cx="863568" cy="576000"/>
            </a:xfrm>
            <a:prstGeom prst="rect">
              <a:avLst/>
            </a:prstGeom>
          </p:spPr>
        </p:pic>
        <p:pic>
          <p:nvPicPr>
            <p:cNvPr id="18" name="Picture 17" descr="Flag_of_Spain.svg.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041616" y="4661166"/>
              <a:ext cx="863568" cy="576000"/>
            </a:xfrm>
            <a:prstGeom prst="rect">
              <a:avLst/>
            </a:prstGeom>
          </p:spPr>
        </p:pic>
        <p:pic>
          <p:nvPicPr>
            <p:cNvPr id="19" name="Picture 18" descr="Flag_of_Sweden.svg.png"/>
            <p:cNvPicPr>
              <a:picLocks/>
            </p:cNvPicPr>
            <p:nvPr/>
          </p:nvPicPr>
          <p:blipFill>
            <a:blip r:embed="rId22">
              <a:extLst>
                <a:ext uri="{28A0092B-C50C-407E-A947-70E740481C1C}">
                  <a14:useLocalDpi xmlns:a14="http://schemas.microsoft.com/office/drawing/2010/main" val="0"/>
                </a:ext>
              </a:extLst>
            </a:blip>
            <a:stretch>
              <a:fillRect/>
            </a:stretch>
          </p:blipFill>
          <p:spPr>
            <a:xfrm>
              <a:off x="6997324" y="4661166"/>
              <a:ext cx="864000" cy="576000"/>
            </a:xfrm>
            <a:prstGeom prst="rect">
              <a:avLst/>
            </a:prstGeom>
          </p:spPr>
        </p:pic>
        <p:pic>
          <p:nvPicPr>
            <p:cNvPr id="28" name="Picture 27" descr="Flag_of_Slovakia.svg.png"/>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954473" y="4661166"/>
              <a:ext cx="863568" cy="576000"/>
            </a:xfrm>
            <a:prstGeom prst="rect">
              <a:avLst/>
            </a:prstGeom>
          </p:spPr>
        </p:pic>
      </p:grpSp>
      <p:pic>
        <p:nvPicPr>
          <p:cNvPr id="35" name="Picture 34" descr="1200px-Flag_of_Slovenia.jpg"/>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6997756" y="5526180"/>
            <a:ext cx="864000" cy="576000"/>
          </a:xfrm>
          <a:prstGeom prst="rect">
            <a:avLst/>
          </a:prstGeom>
        </p:spPr>
      </p:pic>
    </p:spTree>
    <p:extLst>
      <p:ext uri="{BB962C8B-B14F-4D97-AF65-F5344CB8AC3E}">
        <p14:creationId xmlns:p14="http://schemas.microsoft.com/office/powerpoint/2010/main" val="392434457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Dissemination</a:t>
            </a:r>
            <a:endParaRPr lang="en-US" dirty="0"/>
          </a:p>
        </p:txBody>
      </p:sp>
      <p:sp>
        <p:nvSpPr>
          <p:cNvPr id="5" name="Content Placeholder 4"/>
          <p:cNvSpPr>
            <a:spLocks noGrp="1"/>
          </p:cNvSpPr>
          <p:nvPr>
            <p:ph sz="half" idx="1"/>
          </p:nvPr>
        </p:nvSpPr>
        <p:spPr/>
        <p:txBody>
          <a:bodyPr>
            <a:normAutofit/>
          </a:bodyPr>
          <a:lstStyle/>
          <a:p>
            <a:r>
              <a:rPr lang="en-US" b="1" dirty="0" smtClean="0"/>
              <a:t>Who?</a:t>
            </a:r>
          </a:p>
          <a:p>
            <a:pPr lvl="1"/>
            <a:r>
              <a:rPr lang="en-US" b="1" dirty="0" smtClean="0"/>
              <a:t>primary: research scientists</a:t>
            </a:r>
          </a:p>
          <a:p>
            <a:pPr lvl="1"/>
            <a:r>
              <a:rPr lang="en-US" dirty="0" smtClean="0"/>
              <a:t>secondary: general public</a:t>
            </a:r>
          </a:p>
          <a:p>
            <a:pPr lvl="1"/>
            <a:r>
              <a:rPr lang="en-US" dirty="0" smtClean="0"/>
              <a:t>tertiary: politicians, funding bodies</a:t>
            </a:r>
          </a:p>
          <a:p>
            <a:endParaRPr lang="en-US" dirty="0"/>
          </a:p>
          <a:p>
            <a:r>
              <a:rPr lang="en-US" b="1" dirty="0" smtClean="0"/>
              <a:t>How?</a:t>
            </a:r>
          </a:p>
          <a:p>
            <a:pPr lvl="1"/>
            <a:r>
              <a:rPr lang="en-US" dirty="0" smtClean="0"/>
              <a:t>mainly through </a:t>
            </a:r>
            <a:r>
              <a:rPr lang="en-US" dirty="0" err="1" smtClean="0"/>
              <a:t>ECOSTBio</a:t>
            </a:r>
            <a:r>
              <a:rPr lang="en-US" dirty="0" smtClean="0"/>
              <a:t> website, central hub in dissemination</a:t>
            </a:r>
          </a:p>
          <a:p>
            <a:pPr lvl="1"/>
            <a:r>
              <a:rPr lang="en-US" dirty="0" smtClean="0"/>
              <a:t>workshops, meetings</a:t>
            </a:r>
          </a:p>
          <a:p>
            <a:pPr lvl="1"/>
            <a:r>
              <a:rPr lang="en-US" dirty="0" smtClean="0"/>
              <a:t>theses circulated within Action</a:t>
            </a:r>
          </a:p>
          <a:p>
            <a:endParaRPr lang="en-US" dirty="0"/>
          </a:p>
        </p:txBody>
      </p:sp>
      <p:sp>
        <p:nvSpPr>
          <p:cNvPr id="6" name="Content Placeholder 5"/>
          <p:cNvSpPr>
            <a:spLocks noGrp="1"/>
          </p:cNvSpPr>
          <p:nvPr>
            <p:ph sz="half" idx="2"/>
          </p:nvPr>
        </p:nvSpPr>
        <p:spPr/>
        <p:txBody>
          <a:bodyPr>
            <a:normAutofit/>
          </a:bodyPr>
          <a:lstStyle/>
          <a:p>
            <a:r>
              <a:rPr lang="en-US" b="1" dirty="0"/>
              <a:t>What?</a:t>
            </a:r>
          </a:p>
          <a:p>
            <a:pPr lvl="1"/>
            <a:r>
              <a:rPr lang="en-US" b="1" dirty="0"/>
              <a:t>scientific papers</a:t>
            </a:r>
          </a:p>
          <a:p>
            <a:pPr lvl="1"/>
            <a:r>
              <a:rPr lang="en-US" b="1" dirty="0" err="1"/>
              <a:t>ECOSTBio</a:t>
            </a:r>
            <a:r>
              <a:rPr lang="en-US" b="1" dirty="0"/>
              <a:t> </a:t>
            </a:r>
            <a:r>
              <a:rPr lang="en-US" b="1" dirty="0" smtClean="0"/>
              <a:t>website</a:t>
            </a:r>
          </a:p>
          <a:p>
            <a:pPr lvl="2"/>
            <a:r>
              <a:rPr lang="en-US" b="1" dirty="0" err="1" smtClean="0"/>
              <a:t>www.ecostbio.eu</a:t>
            </a:r>
            <a:endParaRPr lang="en-US" b="1" dirty="0"/>
          </a:p>
          <a:p>
            <a:pPr lvl="1"/>
            <a:r>
              <a:rPr lang="en-US" dirty="0"/>
              <a:t>PhD/MSc theses</a:t>
            </a:r>
          </a:p>
          <a:p>
            <a:pPr lvl="1"/>
            <a:r>
              <a:rPr lang="en-US" dirty="0"/>
              <a:t>press releases/highlights</a:t>
            </a:r>
          </a:p>
          <a:p>
            <a:pPr lvl="1"/>
            <a:r>
              <a:rPr lang="en-US" dirty="0"/>
              <a:t>workshops/symposia</a:t>
            </a:r>
          </a:p>
          <a:p>
            <a:pPr lvl="1"/>
            <a:r>
              <a:rPr lang="en-US" dirty="0"/>
              <a:t>patents</a:t>
            </a:r>
          </a:p>
          <a:p>
            <a:pPr lvl="1"/>
            <a:r>
              <a:rPr lang="en-US" b="1" dirty="0"/>
              <a:t>social media</a:t>
            </a:r>
          </a:p>
          <a:p>
            <a:pPr lvl="2"/>
            <a:r>
              <a:rPr lang="en-US" dirty="0" smtClean="0"/>
              <a:t>Twitter, Facebook, </a:t>
            </a:r>
            <a:r>
              <a:rPr lang="en-US" dirty="0" err="1" smtClean="0"/>
              <a:t>Youtube</a:t>
            </a:r>
            <a:r>
              <a:rPr lang="en-US" dirty="0" smtClean="0"/>
              <a:t>, Wikipedia, etc.</a:t>
            </a:r>
            <a:endParaRPr lang="en-US" dirty="0"/>
          </a:p>
        </p:txBody>
      </p:sp>
      <p:sp>
        <p:nvSpPr>
          <p:cNvPr id="3" name="Footer Placeholder 2"/>
          <p:cNvSpPr>
            <a:spLocks noGrp="1"/>
          </p:cNvSpPr>
          <p:nvPr>
            <p:ph type="ftr" sz="quarter" idx="11"/>
          </p:nvPr>
        </p:nvSpPr>
        <p:spPr/>
        <p:txBody>
          <a:bodyPr/>
          <a:lstStyle/>
          <a:p>
            <a:r>
              <a:rPr lang="en-US" smtClean="0"/>
              <a:t>ECOSTBio</a:t>
            </a:r>
            <a:endParaRPr lang="en-US" dirty="0"/>
          </a:p>
        </p:txBody>
      </p:sp>
      <p:sp>
        <p:nvSpPr>
          <p:cNvPr id="4" name="Slide Number Placeholder 3"/>
          <p:cNvSpPr>
            <a:spLocks noGrp="1"/>
          </p:cNvSpPr>
          <p:nvPr>
            <p:ph type="sldNum" sz="quarter" idx="12"/>
          </p:nvPr>
        </p:nvSpPr>
        <p:spPr/>
        <p:txBody>
          <a:bodyPr/>
          <a:lstStyle/>
          <a:p>
            <a:fld id="{3DFC91E0-9BC1-1046-9012-E5C757344C53}" type="slidenum">
              <a:rPr lang="en-US" smtClean="0"/>
              <a:pPr/>
              <a:t>22</a:t>
            </a:fld>
            <a:endParaRPr lang="en-US" dirty="0"/>
          </a:p>
        </p:txBody>
      </p:sp>
    </p:spTree>
    <p:extLst>
      <p:ext uri="{BB962C8B-B14F-4D97-AF65-F5344CB8AC3E}">
        <p14:creationId xmlns:p14="http://schemas.microsoft.com/office/powerpoint/2010/main" val="343849167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Numbers of </a:t>
            </a:r>
            <a:r>
              <a:rPr lang="en-US" dirty="0" err="1" smtClean="0"/>
              <a:t>ECOSTBio</a:t>
            </a:r>
            <a:r>
              <a:rPr lang="en-US" dirty="0" smtClean="0"/>
              <a:t> Action (Sept. 2013)</a:t>
            </a:r>
            <a:endParaRPr lang="en-US" dirty="0"/>
          </a:p>
        </p:txBody>
      </p:sp>
      <p:sp>
        <p:nvSpPr>
          <p:cNvPr id="6" name="Content Placeholder 5"/>
          <p:cNvSpPr>
            <a:spLocks noGrp="1"/>
          </p:cNvSpPr>
          <p:nvPr>
            <p:ph sz="half" idx="1"/>
          </p:nvPr>
        </p:nvSpPr>
        <p:spPr/>
        <p:txBody>
          <a:bodyPr>
            <a:normAutofit lnSpcReduction="10000"/>
          </a:bodyPr>
          <a:lstStyle/>
          <a:p>
            <a:r>
              <a:rPr lang="en-US" b="1" dirty="0" smtClean="0"/>
              <a:t>Participating experts</a:t>
            </a:r>
            <a:r>
              <a:rPr lang="en-US" dirty="0" smtClean="0"/>
              <a:t>: 47</a:t>
            </a:r>
          </a:p>
          <a:p>
            <a:pPr lvl="1"/>
            <a:r>
              <a:rPr lang="en-US" b="1" dirty="0"/>
              <a:t>Female Experts</a:t>
            </a:r>
            <a:r>
              <a:rPr lang="en-US" dirty="0"/>
              <a:t>: </a:t>
            </a:r>
            <a:r>
              <a:rPr lang="en-US" dirty="0" smtClean="0"/>
              <a:t>12</a:t>
            </a:r>
          </a:p>
          <a:p>
            <a:pPr lvl="1"/>
            <a:r>
              <a:rPr lang="en-US" b="1" dirty="0" smtClean="0"/>
              <a:t>Evenly balanced </a:t>
            </a:r>
            <a:r>
              <a:rPr lang="en-US" dirty="0" smtClean="0"/>
              <a:t>exp./</a:t>
            </a:r>
            <a:r>
              <a:rPr lang="en-US" dirty="0" err="1" smtClean="0"/>
              <a:t>theor</a:t>
            </a:r>
            <a:r>
              <a:rPr lang="en-US" dirty="0" smtClean="0"/>
              <a:t>.</a:t>
            </a:r>
            <a:endParaRPr lang="en-US" dirty="0"/>
          </a:p>
          <a:p>
            <a:endParaRPr lang="en-US" b="1" dirty="0" smtClean="0"/>
          </a:p>
          <a:p>
            <a:r>
              <a:rPr lang="en-US" b="1" dirty="0" smtClean="0"/>
              <a:t>Countries</a:t>
            </a:r>
            <a:r>
              <a:rPr lang="en-US" dirty="0" smtClean="0"/>
              <a:t>: 16</a:t>
            </a:r>
            <a:endParaRPr lang="en-US" dirty="0"/>
          </a:p>
          <a:p>
            <a:endParaRPr lang="en-US" b="1" dirty="0" smtClean="0"/>
          </a:p>
          <a:p>
            <a:r>
              <a:rPr lang="en-US" b="1" dirty="0" smtClean="0"/>
              <a:t>Economic dimension</a:t>
            </a:r>
            <a:r>
              <a:rPr lang="en-US" dirty="0" smtClean="0"/>
              <a:t>: </a:t>
            </a:r>
            <a:br>
              <a:rPr lang="en-US" dirty="0" smtClean="0"/>
            </a:br>
            <a:r>
              <a:rPr lang="en-US" dirty="0" smtClean="0"/>
              <a:t>64M €</a:t>
            </a:r>
          </a:p>
          <a:p>
            <a:endParaRPr lang="en-US" dirty="0"/>
          </a:p>
          <a:p>
            <a:r>
              <a:rPr lang="en-US" b="1" dirty="0" smtClean="0"/>
              <a:t>Four Working Groups</a:t>
            </a:r>
            <a:r>
              <a:rPr lang="en-US" dirty="0" smtClean="0"/>
              <a:t>:</a:t>
            </a:r>
          </a:p>
          <a:p>
            <a:pPr lvl="1"/>
            <a:r>
              <a:rPr lang="en-US" dirty="0" smtClean="0"/>
              <a:t>SPINSTATE database</a:t>
            </a:r>
          </a:p>
          <a:p>
            <a:pPr lvl="1"/>
            <a:r>
              <a:rPr lang="en-US" dirty="0" smtClean="0"/>
              <a:t>Enzymatic spin states</a:t>
            </a:r>
          </a:p>
          <a:p>
            <a:pPr lvl="1"/>
            <a:r>
              <a:rPr lang="en-US" dirty="0" smtClean="0"/>
              <a:t>Spin crossover</a:t>
            </a:r>
          </a:p>
          <a:p>
            <a:pPr lvl="1"/>
            <a:r>
              <a:rPr lang="en-US" dirty="0" smtClean="0"/>
              <a:t>Biomimetic spin states</a:t>
            </a:r>
          </a:p>
        </p:txBody>
      </p:sp>
      <p:sp>
        <p:nvSpPr>
          <p:cNvPr id="7" name="Content Placeholder 6"/>
          <p:cNvSpPr>
            <a:spLocks noGrp="1"/>
          </p:cNvSpPr>
          <p:nvPr>
            <p:ph sz="half" idx="2"/>
          </p:nvPr>
        </p:nvSpPr>
        <p:spPr/>
        <p:txBody>
          <a:bodyPr>
            <a:normAutofit lnSpcReduction="10000"/>
          </a:bodyPr>
          <a:lstStyle/>
          <a:p>
            <a:pPr>
              <a:tabLst>
                <a:tab pos="3322638" algn="l"/>
              </a:tabLst>
            </a:pPr>
            <a:r>
              <a:rPr lang="en-US" b="1" dirty="0" smtClean="0"/>
              <a:t>Publications of Experts</a:t>
            </a:r>
          </a:p>
          <a:p>
            <a:pPr lvl="1">
              <a:tabLst>
                <a:tab pos="3322638" algn="l"/>
              </a:tabLst>
            </a:pPr>
            <a:r>
              <a:rPr lang="en-US" i="1" dirty="0" smtClean="0"/>
              <a:t>period 2008-2013</a:t>
            </a:r>
          </a:p>
          <a:p>
            <a:pPr lvl="1">
              <a:tabLst>
                <a:tab pos="3322638" algn="l"/>
              </a:tabLst>
            </a:pPr>
            <a:endParaRPr lang="en-US" dirty="0"/>
          </a:p>
          <a:p>
            <a:pPr lvl="1">
              <a:tabLst>
                <a:tab pos="3322638" algn="l"/>
              </a:tabLst>
            </a:pPr>
            <a:r>
              <a:rPr lang="en-US" dirty="0" smtClean="0"/>
              <a:t>Nature	2</a:t>
            </a:r>
          </a:p>
          <a:p>
            <a:pPr lvl="1">
              <a:tabLst>
                <a:tab pos="3322638" algn="l"/>
              </a:tabLst>
            </a:pPr>
            <a:r>
              <a:rPr lang="en-US" dirty="0" smtClean="0"/>
              <a:t>Science	4</a:t>
            </a:r>
          </a:p>
          <a:p>
            <a:pPr lvl="1">
              <a:tabLst>
                <a:tab pos="3322638" algn="l"/>
              </a:tabLst>
            </a:pPr>
            <a:r>
              <a:rPr lang="en-US" dirty="0" smtClean="0"/>
              <a:t>Nature Chem. 	10</a:t>
            </a:r>
          </a:p>
          <a:p>
            <a:pPr lvl="1">
              <a:tabLst>
                <a:tab pos="3322638" algn="l"/>
              </a:tabLst>
            </a:pPr>
            <a:r>
              <a:rPr lang="en-US" dirty="0" err="1" smtClean="0"/>
              <a:t>Angew</a:t>
            </a:r>
            <a:r>
              <a:rPr lang="en-US" dirty="0" smtClean="0"/>
              <a:t>. Chem.	112</a:t>
            </a:r>
          </a:p>
          <a:p>
            <a:pPr lvl="1">
              <a:tabLst>
                <a:tab pos="3322638" algn="l"/>
              </a:tabLst>
            </a:pPr>
            <a:r>
              <a:rPr lang="en-US" dirty="0" smtClean="0"/>
              <a:t>J. Am. Chem. Soc.	142</a:t>
            </a:r>
          </a:p>
          <a:p>
            <a:pPr lvl="1">
              <a:tabLst>
                <a:tab pos="3322638" algn="l"/>
              </a:tabLst>
            </a:pPr>
            <a:r>
              <a:rPr lang="en-US" dirty="0" smtClean="0"/>
              <a:t>Chem. Comm.	59</a:t>
            </a:r>
          </a:p>
          <a:p>
            <a:pPr lvl="1">
              <a:tabLst>
                <a:tab pos="3322638" algn="l"/>
              </a:tabLst>
            </a:pPr>
            <a:r>
              <a:rPr lang="en-US" dirty="0" smtClean="0"/>
              <a:t>Chem. Sci.	17</a:t>
            </a:r>
          </a:p>
          <a:p>
            <a:pPr lvl="1">
              <a:tabLst>
                <a:tab pos="3322638" algn="l"/>
              </a:tabLst>
            </a:pPr>
            <a:r>
              <a:rPr lang="en-US" dirty="0" smtClean="0"/>
              <a:t>Chem. Eur. J.	117</a:t>
            </a:r>
          </a:p>
          <a:p>
            <a:pPr lvl="1">
              <a:tabLst>
                <a:tab pos="3322638" algn="l"/>
              </a:tabLst>
            </a:pPr>
            <a:r>
              <a:rPr lang="en-US" dirty="0" smtClean="0"/>
              <a:t>Chem. Rev.	3</a:t>
            </a:r>
          </a:p>
          <a:p>
            <a:pPr lvl="1">
              <a:tabLst>
                <a:tab pos="3322638" algn="l"/>
              </a:tabLst>
            </a:pPr>
            <a:r>
              <a:rPr lang="en-US" dirty="0" smtClean="0"/>
              <a:t>Chem. Soc. Rev.	10</a:t>
            </a:r>
          </a:p>
          <a:p>
            <a:pPr lvl="1">
              <a:tabLst>
                <a:tab pos="3322638" algn="l"/>
              </a:tabLst>
            </a:pPr>
            <a:r>
              <a:rPr lang="en-US" dirty="0" err="1" smtClean="0"/>
              <a:t>Coord</a:t>
            </a:r>
            <a:r>
              <a:rPr lang="en-US" dirty="0" smtClean="0"/>
              <a:t>. Chem. Rev.	24</a:t>
            </a:r>
            <a:endParaRPr lang="en-US" dirty="0"/>
          </a:p>
        </p:txBody>
      </p:sp>
      <p:sp>
        <p:nvSpPr>
          <p:cNvPr id="3" name="Footer Placeholder 2"/>
          <p:cNvSpPr>
            <a:spLocks noGrp="1"/>
          </p:cNvSpPr>
          <p:nvPr>
            <p:ph type="ftr" sz="quarter" idx="11"/>
          </p:nvPr>
        </p:nvSpPr>
        <p:spPr/>
        <p:txBody>
          <a:bodyPr/>
          <a:lstStyle/>
          <a:p>
            <a:r>
              <a:rPr lang="en-US" smtClean="0"/>
              <a:t>ECOSTBio</a:t>
            </a:r>
            <a:endParaRPr lang="en-US" dirty="0"/>
          </a:p>
        </p:txBody>
      </p:sp>
      <p:sp>
        <p:nvSpPr>
          <p:cNvPr id="4" name="Slide Number Placeholder 3"/>
          <p:cNvSpPr>
            <a:spLocks noGrp="1"/>
          </p:cNvSpPr>
          <p:nvPr>
            <p:ph type="sldNum" sz="quarter" idx="12"/>
          </p:nvPr>
        </p:nvSpPr>
        <p:spPr/>
        <p:txBody>
          <a:bodyPr/>
          <a:lstStyle/>
          <a:p>
            <a:fld id="{3DFC91E0-9BC1-1046-9012-E5C757344C53}" type="slidenum">
              <a:rPr lang="en-US" smtClean="0"/>
              <a:pPr/>
              <a:t>23</a:t>
            </a:fld>
            <a:endParaRPr lang="en-US" dirty="0"/>
          </a:p>
        </p:txBody>
      </p:sp>
    </p:spTree>
    <p:extLst>
      <p:ext uri="{BB962C8B-B14F-4D97-AF65-F5344CB8AC3E}">
        <p14:creationId xmlns:p14="http://schemas.microsoft.com/office/powerpoint/2010/main" val="406085610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24</a:t>
            </a:fld>
            <a:endParaRPr lang="en-US"/>
          </a:p>
        </p:txBody>
      </p:sp>
    </p:spTree>
    <p:extLst>
      <p:ext uri="{BB962C8B-B14F-4D97-AF65-F5344CB8AC3E}">
        <p14:creationId xmlns:p14="http://schemas.microsoft.com/office/powerpoint/2010/main" val="56625072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ECOSTBio</a:t>
            </a:r>
            <a:r>
              <a:rPr lang="en-US" dirty="0" smtClean="0"/>
              <a:t>: Networking </a:t>
            </a:r>
            <a:r>
              <a:rPr lang="en-US" dirty="0"/>
              <a:t>and output</a:t>
            </a:r>
          </a:p>
        </p:txBody>
      </p:sp>
      <p:sp>
        <p:nvSpPr>
          <p:cNvPr id="3" name="Content Placeholder 2"/>
          <p:cNvSpPr>
            <a:spLocks noGrp="1"/>
          </p:cNvSpPr>
          <p:nvPr>
            <p:ph sz="half" idx="1"/>
          </p:nvPr>
        </p:nvSpPr>
        <p:spPr/>
        <p:txBody>
          <a:bodyPr>
            <a:normAutofit lnSpcReduction="10000"/>
          </a:bodyPr>
          <a:lstStyle/>
          <a:p>
            <a:r>
              <a:rPr lang="en-US" b="1" dirty="0" smtClean="0"/>
              <a:t>Short-Term Scientific Missions</a:t>
            </a:r>
          </a:p>
          <a:p>
            <a:pPr lvl="1"/>
            <a:r>
              <a:rPr lang="en-US" b="1" dirty="0" smtClean="0"/>
              <a:t>please apply</a:t>
            </a:r>
            <a:endParaRPr lang="en-US" dirty="0" smtClean="0"/>
          </a:p>
          <a:p>
            <a:pPr lvl="2"/>
            <a:r>
              <a:rPr lang="en-US" dirty="0" smtClean="0">
                <a:hlinkClick r:id="rId2"/>
              </a:rPr>
              <a:t>www.ecostbio.eu/stsm</a:t>
            </a:r>
            <a:endParaRPr lang="en-US" dirty="0" smtClean="0"/>
          </a:p>
          <a:p>
            <a:pPr lvl="1"/>
            <a:r>
              <a:rPr lang="en-US" b="1" dirty="0" smtClean="0"/>
              <a:t>€ 14.000 (Jun14-May15)</a:t>
            </a:r>
          </a:p>
          <a:p>
            <a:pPr lvl="2"/>
            <a:r>
              <a:rPr lang="en-US" dirty="0" smtClean="0"/>
              <a:t>€ 3.850 allocated</a:t>
            </a:r>
          </a:p>
          <a:p>
            <a:pPr lvl="2"/>
            <a:r>
              <a:rPr lang="en-US" dirty="0" smtClean="0"/>
              <a:t>(3 approved STSMs so far)</a:t>
            </a:r>
          </a:p>
          <a:p>
            <a:endParaRPr lang="en-US" dirty="0"/>
          </a:p>
          <a:p>
            <a:r>
              <a:rPr lang="en-US" b="1" dirty="0" smtClean="0"/>
              <a:t>Publications</a:t>
            </a:r>
          </a:p>
          <a:p>
            <a:pPr lvl="1"/>
            <a:r>
              <a:rPr lang="en-US" b="1" dirty="0" smtClean="0"/>
              <a:t>acknowledge </a:t>
            </a:r>
            <a:r>
              <a:rPr lang="en-US" b="1" dirty="0" err="1" smtClean="0"/>
              <a:t>ECOSTBio</a:t>
            </a:r>
            <a:r>
              <a:rPr lang="en-US" b="1" dirty="0" smtClean="0"/>
              <a:t>!!!</a:t>
            </a:r>
          </a:p>
          <a:p>
            <a:pPr lvl="2"/>
            <a:r>
              <a:rPr lang="en-US" dirty="0" smtClean="0"/>
              <a:t>Five papers </a:t>
            </a:r>
            <a:r>
              <a:rPr lang="en-US" dirty="0"/>
              <a:t>mentioning </a:t>
            </a:r>
            <a:r>
              <a:rPr lang="en-US" dirty="0" err="1" smtClean="0"/>
              <a:t>ECOSTBio</a:t>
            </a:r>
            <a:r>
              <a:rPr lang="en-US" dirty="0" smtClean="0"/>
              <a:t> so far</a:t>
            </a:r>
            <a:endParaRPr lang="en-US" dirty="0"/>
          </a:p>
          <a:p>
            <a:pPr lvl="1"/>
            <a:r>
              <a:rPr lang="en-US" b="1" dirty="0" smtClean="0"/>
              <a:t>send your DOIs</a:t>
            </a:r>
          </a:p>
          <a:p>
            <a:pPr lvl="2"/>
            <a:r>
              <a:rPr lang="en-US" b="1" i="1" dirty="0" smtClean="0">
                <a:solidFill>
                  <a:srgbClr val="C0504D"/>
                </a:solidFill>
              </a:rPr>
              <a:t>groups from two countries!</a:t>
            </a:r>
            <a:endParaRPr lang="en-US" b="1" i="1" dirty="0">
              <a:solidFill>
                <a:srgbClr val="C0504D"/>
              </a:solidFill>
            </a:endParaRPr>
          </a:p>
        </p:txBody>
      </p:sp>
      <p:sp>
        <p:nvSpPr>
          <p:cNvPr id="4" name="Content Placeholder 3"/>
          <p:cNvSpPr>
            <a:spLocks noGrp="1"/>
          </p:cNvSpPr>
          <p:nvPr>
            <p:ph sz="half" idx="2"/>
          </p:nvPr>
        </p:nvSpPr>
        <p:spPr/>
        <p:txBody>
          <a:bodyPr>
            <a:normAutofit lnSpcReduction="10000"/>
          </a:bodyPr>
          <a:lstStyle/>
          <a:p>
            <a:r>
              <a:rPr lang="en-US" b="1" dirty="0" smtClean="0"/>
              <a:t>Meetings</a:t>
            </a:r>
          </a:p>
          <a:p>
            <a:pPr lvl="1"/>
            <a:r>
              <a:rPr lang="en-US" dirty="0" smtClean="0"/>
              <a:t>Jan. 12/13, Marseille</a:t>
            </a:r>
          </a:p>
          <a:p>
            <a:pPr lvl="2"/>
            <a:r>
              <a:rPr lang="en-US" dirty="0" smtClean="0"/>
              <a:t>WG + MC</a:t>
            </a:r>
          </a:p>
          <a:p>
            <a:pPr lvl="1"/>
            <a:r>
              <a:rPr lang="en-US" dirty="0" smtClean="0"/>
              <a:t>next 2-3 months, Girona</a:t>
            </a:r>
          </a:p>
          <a:p>
            <a:pPr lvl="2"/>
            <a:r>
              <a:rPr lang="en-US" dirty="0" smtClean="0"/>
              <a:t>small meeting database</a:t>
            </a:r>
          </a:p>
          <a:p>
            <a:pPr lvl="1"/>
            <a:r>
              <a:rPr lang="en-US" dirty="0" smtClean="0"/>
              <a:t>Proposals:</a:t>
            </a:r>
          </a:p>
          <a:p>
            <a:pPr lvl="2"/>
            <a:r>
              <a:rPr lang="en-US" dirty="0" smtClean="0"/>
              <a:t>summer 2015, Belgrade</a:t>
            </a:r>
          </a:p>
          <a:p>
            <a:pPr lvl="2"/>
            <a:r>
              <a:rPr lang="en-US" dirty="0" smtClean="0"/>
              <a:t>summer 2016, Prague</a:t>
            </a:r>
          </a:p>
          <a:p>
            <a:pPr lvl="2"/>
            <a:r>
              <a:rPr lang="en-US" dirty="0" smtClean="0"/>
              <a:t>??, Budapest</a:t>
            </a:r>
          </a:p>
          <a:p>
            <a:pPr lvl="2"/>
            <a:r>
              <a:rPr lang="en-US" dirty="0" smtClean="0"/>
              <a:t>come to me with proposals</a:t>
            </a:r>
          </a:p>
          <a:p>
            <a:endParaRPr lang="en-US" dirty="0"/>
          </a:p>
          <a:p>
            <a:r>
              <a:rPr lang="en-US" b="1" dirty="0" smtClean="0"/>
              <a:t>Website</a:t>
            </a:r>
            <a:endParaRPr lang="en-US" dirty="0" smtClean="0"/>
          </a:p>
          <a:p>
            <a:pPr lvl="1"/>
            <a:r>
              <a:rPr lang="en-US" dirty="0" smtClean="0"/>
              <a:t>will be further updated</a:t>
            </a:r>
            <a:endParaRPr lang="en-US" dirty="0"/>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25</a:t>
            </a:fld>
            <a:endParaRPr lang="en-US"/>
          </a:p>
        </p:txBody>
      </p:sp>
    </p:spTree>
    <p:extLst>
      <p:ext uri="{BB962C8B-B14F-4D97-AF65-F5344CB8AC3E}">
        <p14:creationId xmlns:p14="http://schemas.microsoft.com/office/powerpoint/2010/main" val="36324906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1" end="1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Policies COST and </a:t>
            </a:r>
            <a:r>
              <a:rPr lang="en-US" dirty="0" err="1" smtClean="0"/>
              <a:t>ECOSTBio</a:t>
            </a:r>
            <a:endParaRPr lang="en-US" dirty="0"/>
          </a:p>
        </p:txBody>
      </p:sp>
      <p:sp>
        <p:nvSpPr>
          <p:cNvPr id="8" name="Content Placeholder 7"/>
          <p:cNvSpPr>
            <a:spLocks noGrp="1"/>
          </p:cNvSpPr>
          <p:nvPr>
            <p:ph idx="1"/>
          </p:nvPr>
        </p:nvSpPr>
        <p:spPr>
          <a:xfrm>
            <a:off x="73621" y="695938"/>
            <a:ext cx="9000209" cy="5563166"/>
          </a:xfrm>
        </p:spPr>
        <p:txBody>
          <a:bodyPr>
            <a:normAutofit/>
          </a:bodyPr>
          <a:lstStyle/>
          <a:p>
            <a:r>
              <a:rPr lang="en-US" sz="2200" dirty="0" smtClean="0"/>
              <a:t>COST has identified its priorities and has developed policies on:</a:t>
            </a:r>
            <a:endParaRPr lang="en-US" sz="2200" dirty="0"/>
          </a:p>
        </p:txBody>
      </p:sp>
      <p:sp>
        <p:nvSpPr>
          <p:cNvPr id="5" name="Footer Placeholder 4"/>
          <p:cNvSpPr>
            <a:spLocks noGrp="1"/>
          </p:cNvSpPr>
          <p:nvPr>
            <p:ph type="ftr" sz="quarter" idx="11"/>
          </p:nvPr>
        </p:nvSpPr>
        <p:spPr/>
        <p:txBody>
          <a:bodyPr/>
          <a:lstStyle/>
          <a:p>
            <a:r>
              <a:rPr lang="en-US" dirty="0" err="1"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26</a:t>
            </a:fld>
            <a:endParaRPr lang="en-US"/>
          </a:p>
        </p:txBody>
      </p:sp>
      <p:pic>
        <p:nvPicPr>
          <p:cNvPr id="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103" y="1395797"/>
            <a:ext cx="4603750"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4"/>
          <p:cNvSpPr txBox="1">
            <a:spLocks/>
          </p:cNvSpPr>
          <p:nvPr/>
        </p:nvSpPr>
        <p:spPr bwMode="auto">
          <a:xfrm>
            <a:off x="4374986" y="1862136"/>
            <a:ext cx="4698843" cy="35918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lgn="just">
              <a:spcBef>
                <a:spcPts val="300"/>
              </a:spcBef>
              <a:spcAft>
                <a:spcPts val="300"/>
              </a:spcAft>
              <a:buClr>
                <a:schemeClr val="accent1"/>
              </a:buClr>
              <a:buFont typeface="Wingdings" panose="05000000000000000000" pitchFamily="2" charset="2"/>
              <a:buChar char="§"/>
            </a:pPr>
            <a:r>
              <a:rPr lang="en-GB" b="1" dirty="0" smtClean="0">
                <a:solidFill>
                  <a:srgbClr val="000090"/>
                </a:solidFill>
              </a:rPr>
              <a:t>Inclusiveness</a:t>
            </a:r>
          </a:p>
          <a:p>
            <a:pPr lvl="2" algn="just">
              <a:spcBef>
                <a:spcPts val="300"/>
              </a:spcBef>
              <a:spcAft>
                <a:spcPts val="300"/>
              </a:spcAft>
              <a:buClr>
                <a:schemeClr val="accent1"/>
              </a:buClr>
              <a:buFont typeface="Wingdings" panose="05000000000000000000" pitchFamily="2" charset="2"/>
              <a:buChar char="§"/>
            </a:pPr>
            <a:r>
              <a:rPr lang="en-GB" b="1" dirty="0" smtClean="0">
                <a:solidFill>
                  <a:srgbClr val="000000"/>
                </a:solidFill>
              </a:rPr>
              <a:t>H2020</a:t>
            </a:r>
          </a:p>
          <a:p>
            <a:pPr lvl="1" algn="just">
              <a:spcBef>
                <a:spcPts val="300"/>
              </a:spcBef>
              <a:spcAft>
                <a:spcPts val="300"/>
              </a:spcAft>
              <a:buClr>
                <a:schemeClr val="accent1"/>
              </a:buClr>
              <a:buFont typeface="Wingdings" panose="05000000000000000000" pitchFamily="2" charset="2"/>
              <a:buChar char="§"/>
            </a:pPr>
            <a:r>
              <a:rPr lang="en-GB" b="1" dirty="0" smtClean="0">
                <a:solidFill>
                  <a:srgbClr val="000090"/>
                </a:solidFill>
              </a:rPr>
              <a:t>Early stage researchers (ESR)</a:t>
            </a:r>
          </a:p>
          <a:p>
            <a:pPr lvl="2" algn="just">
              <a:spcBef>
                <a:spcPts val="300"/>
              </a:spcBef>
              <a:spcAft>
                <a:spcPts val="300"/>
              </a:spcAft>
              <a:buClr>
                <a:schemeClr val="accent1"/>
              </a:buClr>
              <a:buFont typeface="Wingdings" panose="05000000000000000000" pitchFamily="2" charset="2"/>
              <a:buChar char="§"/>
            </a:pPr>
            <a:r>
              <a:rPr lang="en-GB" b="1" dirty="0" smtClean="0"/>
              <a:t>&lt;8 years after PhD </a:t>
            </a:r>
            <a:r>
              <a:rPr lang="en-GB" b="1" dirty="0" err="1" smtClean="0"/>
              <a:t>defense</a:t>
            </a:r>
            <a:endParaRPr lang="en-GB" b="1" dirty="0" smtClean="0"/>
          </a:p>
          <a:p>
            <a:pPr lvl="1" algn="just">
              <a:spcBef>
                <a:spcPts val="300"/>
              </a:spcBef>
              <a:spcAft>
                <a:spcPts val="300"/>
              </a:spcAft>
              <a:buClr>
                <a:schemeClr val="accent1"/>
              </a:buClr>
              <a:buFont typeface="Wingdings" panose="05000000000000000000" pitchFamily="2" charset="2"/>
              <a:buChar char="§"/>
            </a:pPr>
            <a:r>
              <a:rPr lang="en-GB" b="1" dirty="0" smtClean="0">
                <a:solidFill>
                  <a:srgbClr val="000090"/>
                </a:solidFill>
              </a:rPr>
              <a:t>Gender balance</a:t>
            </a:r>
          </a:p>
          <a:p>
            <a:pPr lvl="1" algn="just">
              <a:spcBef>
                <a:spcPts val="300"/>
              </a:spcBef>
              <a:spcAft>
                <a:spcPts val="300"/>
              </a:spcAft>
              <a:buClr>
                <a:schemeClr val="accent1"/>
              </a:buClr>
              <a:buFont typeface="Wingdings" panose="05000000000000000000" pitchFamily="2" charset="2"/>
              <a:buChar char="§"/>
            </a:pPr>
            <a:r>
              <a:rPr lang="en-GB" b="1" dirty="0" smtClean="0">
                <a:solidFill>
                  <a:srgbClr val="000090"/>
                </a:solidFill>
              </a:rPr>
              <a:t>International cooperation</a:t>
            </a:r>
          </a:p>
          <a:p>
            <a:pPr lvl="1">
              <a:spcBef>
                <a:spcPts val="300"/>
              </a:spcBef>
              <a:spcAft>
                <a:spcPts val="300"/>
              </a:spcAft>
              <a:buClr>
                <a:schemeClr val="accent1"/>
              </a:buClr>
              <a:buFont typeface="Wingdings" panose="05000000000000000000" pitchFamily="2" charset="2"/>
              <a:buChar char="§"/>
            </a:pPr>
            <a:r>
              <a:rPr lang="en-GB" b="1" dirty="0" smtClean="0">
                <a:solidFill>
                  <a:srgbClr val="000090"/>
                </a:solidFill>
              </a:rPr>
              <a:t>SME / industry participation</a:t>
            </a:r>
          </a:p>
          <a:p>
            <a:pPr lvl="1">
              <a:spcBef>
                <a:spcPts val="300"/>
              </a:spcBef>
              <a:spcAft>
                <a:spcPts val="300"/>
              </a:spcAft>
              <a:buClr>
                <a:schemeClr val="accent1"/>
              </a:buClr>
              <a:buFont typeface="Wingdings" panose="05000000000000000000" pitchFamily="2" charset="2"/>
              <a:buChar char="§"/>
            </a:pPr>
            <a:endParaRPr lang="en-GB" b="1" dirty="0">
              <a:solidFill>
                <a:srgbClr val="000090"/>
              </a:solidFill>
            </a:endParaRPr>
          </a:p>
          <a:p>
            <a:pPr lvl="1">
              <a:spcBef>
                <a:spcPts val="300"/>
              </a:spcBef>
              <a:spcAft>
                <a:spcPts val="300"/>
              </a:spcAft>
              <a:buClr>
                <a:schemeClr val="accent1"/>
              </a:buClr>
              <a:buFont typeface="Wingdings" panose="05000000000000000000" pitchFamily="2" charset="2"/>
              <a:buChar char="§"/>
            </a:pPr>
            <a:r>
              <a:rPr lang="en-GB" b="1" dirty="0" err="1" smtClean="0">
                <a:solidFill>
                  <a:srgbClr val="FF0000"/>
                </a:solidFill>
              </a:rPr>
              <a:t>Exper</a:t>
            </a:r>
            <a:r>
              <a:rPr lang="en-GB" b="1" dirty="0" smtClean="0">
                <a:solidFill>
                  <a:srgbClr val="FF0000"/>
                </a:solidFill>
              </a:rPr>
              <a:t>./</a:t>
            </a:r>
            <a:r>
              <a:rPr lang="en-GB" b="1" dirty="0" err="1" smtClean="0">
                <a:solidFill>
                  <a:srgbClr val="FF0000"/>
                </a:solidFill>
              </a:rPr>
              <a:t>Theor</a:t>
            </a:r>
            <a:r>
              <a:rPr lang="en-GB" b="1" dirty="0" smtClean="0">
                <a:solidFill>
                  <a:srgbClr val="FF0000"/>
                </a:solidFill>
              </a:rPr>
              <a:t>. balance</a:t>
            </a:r>
            <a:r>
              <a:rPr lang="en-US" b="1" dirty="0" smtClean="0">
                <a:solidFill>
                  <a:srgbClr val="FF0000"/>
                </a:solidFill>
              </a:rPr>
              <a:t/>
            </a:r>
            <a:br>
              <a:rPr lang="en-US" b="1" dirty="0" smtClean="0">
                <a:solidFill>
                  <a:srgbClr val="FF0000"/>
                </a:solidFill>
              </a:rPr>
            </a:br>
            <a:r>
              <a:rPr lang="en-US" b="1" dirty="0" smtClean="0">
                <a:solidFill>
                  <a:srgbClr val="FF0000"/>
                </a:solidFill>
              </a:rPr>
              <a:t>(</a:t>
            </a:r>
            <a:r>
              <a:rPr lang="en-US" b="1" dirty="0" err="1" smtClean="0">
                <a:solidFill>
                  <a:srgbClr val="FF0000"/>
                </a:solidFill>
              </a:rPr>
              <a:t>ECOSTBio</a:t>
            </a:r>
            <a:r>
              <a:rPr lang="en-US" b="1" dirty="0" smtClean="0">
                <a:solidFill>
                  <a:srgbClr val="FF0000"/>
                </a:solidFill>
              </a:rPr>
              <a:t> policy)</a:t>
            </a:r>
            <a:endParaRPr lang="en-GB" b="1" dirty="0" smtClean="0">
              <a:solidFill>
                <a:srgbClr val="FF0000"/>
              </a:solidFill>
            </a:endParaRPr>
          </a:p>
        </p:txBody>
      </p:sp>
      <p:sp>
        <p:nvSpPr>
          <p:cNvPr id="12" name="Rectangle 11"/>
          <p:cNvSpPr/>
          <p:nvPr/>
        </p:nvSpPr>
        <p:spPr>
          <a:xfrm>
            <a:off x="1849736" y="1395797"/>
            <a:ext cx="1095117" cy="147531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60077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Inclusiveness Countries</a:t>
            </a:r>
            <a:endParaRPr lang="en-US" dirty="0"/>
          </a:p>
        </p:txBody>
      </p:sp>
      <p:sp>
        <p:nvSpPr>
          <p:cNvPr id="3" name="Content Placeholder 2"/>
          <p:cNvSpPr>
            <a:spLocks noGrp="1"/>
          </p:cNvSpPr>
          <p:nvPr>
            <p:ph idx="1"/>
          </p:nvPr>
        </p:nvSpPr>
        <p:spPr/>
        <p:txBody>
          <a:bodyPr/>
          <a:lstStyle/>
          <a:p>
            <a:r>
              <a:rPr lang="en-US" dirty="0" smtClean="0"/>
              <a:t>Budget:</a:t>
            </a:r>
          </a:p>
          <a:p>
            <a:pPr lvl="1"/>
            <a:r>
              <a:rPr lang="en-US" dirty="0" smtClean="0"/>
              <a:t>50 % ‘Societal Challenges’</a:t>
            </a:r>
          </a:p>
          <a:p>
            <a:pPr lvl="1"/>
            <a:r>
              <a:rPr lang="en-US" dirty="0" smtClean="0"/>
              <a:t>50 % ‘</a:t>
            </a:r>
            <a:r>
              <a:rPr lang="en-US" b="1" dirty="0"/>
              <a:t>Spreading Excellence and Widening Participation</a:t>
            </a:r>
            <a:r>
              <a:rPr lang="en-US" dirty="0"/>
              <a:t>’</a:t>
            </a:r>
          </a:p>
        </p:txBody>
      </p:sp>
      <p:sp>
        <p:nvSpPr>
          <p:cNvPr id="4" name="Footer Placeholder 3"/>
          <p:cNvSpPr>
            <a:spLocks noGrp="1"/>
          </p:cNvSpPr>
          <p:nvPr>
            <p:ph type="ftr" sz="quarter" idx="11"/>
          </p:nvPr>
        </p:nvSpPr>
        <p:spPr/>
        <p:txBody>
          <a:bodyPr/>
          <a:lstStyle/>
          <a:p>
            <a:r>
              <a:rPr lang="en-US" smtClean="0"/>
              <a:t>ECOSTBio</a:t>
            </a:r>
            <a:endParaRPr lang="en-US" dirty="0"/>
          </a:p>
        </p:txBody>
      </p:sp>
      <p:sp>
        <p:nvSpPr>
          <p:cNvPr id="5" name="Slide Number Placeholder 4"/>
          <p:cNvSpPr>
            <a:spLocks noGrp="1"/>
          </p:cNvSpPr>
          <p:nvPr>
            <p:ph type="sldNum" sz="quarter" idx="12"/>
          </p:nvPr>
        </p:nvSpPr>
        <p:spPr/>
        <p:txBody>
          <a:bodyPr/>
          <a:lstStyle/>
          <a:p>
            <a:fld id="{3DFC91E0-9BC1-1046-9012-E5C757344C53}" type="slidenum">
              <a:rPr lang="en-US" smtClean="0"/>
              <a:t>27</a:t>
            </a:fld>
            <a:endParaRPr lang="en-US"/>
          </a:p>
        </p:txBody>
      </p:sp>
      <p:pic>
        <p:nvPicPr>
          <p:cNvPr id="6" name="Picture 5" descr="inclusivenes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86" y="1880674"/>
            <a:ext cx="5623378" cy="4383656"/>
          </a:xfrm>
          <a:prstGeom prst="rect">
            <a:avLst/>
          </a:prstGeom>
        </p:spPr>
      </p:pic>
      <p:sp>
        <p:nvSpPr>
          <p:cNvPr id="7" name="Content Placeholder 4"/>
          <p:cNvSpPr txBox="1">
            <a:spLocks/>
          </p:cNvSpPr>
          <p:nvPr/>
        </p:nvSpPr>
        <p:spPr bwMode="auto">
          <a:xfrm>
            <a:off x="5770370" y="2420543"/>
            <a:ext cx="2063027" cy="384977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66700" lvl="1" indent="-266700">
              <a:spcBef>
                <a:spcPts val="300"/>
              </a:spcBef>
              <a:spcAft>
                <a:spcPts val="300"/>
              </a:spcAft>
              <a:buClr>
                <a:schemeClr val="accent1"/>
              </a:buClr>
              <a:buFont typeface="Wingdings" panose="05000000000000000000" pitchFamily="2" charset="2"/>
              <a:buChar char="§"/>
            </a:pPr>
            <a:r>
              <a:rPr lang="en-GB" sz="1600" b="1" dirty="0" smtClean="0">
                <a:solidFill>
                  <a:srgbClr val="C0504D"/>
                </a:solidFill>
              </a:rPr>
              <a:t>Bulgaria (*)</a:t>
            </a:r>
          </a:p>
          <a:p>
            <a:pPr marL="266700" lvl="1" indent="-266700">
              <a:spcBef>
                <a:spcPts val="300"/>
              </a:spcBef>
              <a:spcAft>
                <a:spcPts val="300"/>
              </a:spcAft>
              <a:buClr>
                <a:schemeClr val="accent1"/>
              </a:buClr>
              <a:buFont typeface="Wingdings" panose="05000000000000000000" pitchFamily="2" charset="2"/>
              <a:buChar char="§"/>
            </a:pPr>
            <a:r>
              <a:rPr lang="en-GB" sz="1600" b="1" dirty="0" smtClean="0">
                <a:solidFill>
                  <a:srgbClr val="C0504D"/>
                </a:solidFill>
              </a:rPr>
              <a:t>Croatia (*)</a:t>
            </a:r>
          </a:p>
          <a:p>
            <a:pPr marL="266700" lvl="1" indent="-266700">
              <a:spcBef>
                <a:spcPts val="300"/>
              </a:spcBef>
              <a:spcAft>
                <a:spcPts val="300"/>
              </a:spcAft>
              <a:buClr>
                <a:schemeClr val="accent1"/>
              </a:buClr>
              <a:buFont typeface="Wingdings" panose="05000000000000000000" pitchFamily="2" charset="2"/>
              <a:buChar char="§"/>
            </a:pPr>
            <a:r>
              <a:rPr lang="en-GB" sz="1600" b="1" dirty="0" smtClean="0">
                <a:solidFill>
                  <a:srgbClr val="C0504D"/>
                </a:solidFill>
              </a:rPr>
              <a:t>Cyprus (*)</a:t>
            </a:r>
          </a:p>
          <a:p>
            <a:pPr marL="266700" lvl="1" indent="-266700">
              <a:spcBef>
                <a:spcPts val="300"/>
              </a:spcBef>
              <a:spcAft>
                <a:spcPts val="300"/>
              </a:spcAft>
              <a:buClr>
                <a:schemeClr val="accent1"/>
              </a:buClr>
              <a:buFont typeface="Wingdings" panose="05000000000000000000" pitchFamily="2" charset="2"/>
              <a:buChar char="§"/>
            </a:pPr>
            <a:r>
              <a:rPr lang="en-GB" sz="1600" b="1" dirty="0" smtClean="0">
                <a:solidFill>
                  <a:srgbClr val="C0504D"/>
                </a:solidFill>
              </a:rPr>
              <a:t>Estonia</a:t>
            </a:r>
          </a:p>
          <a:p>
            <a:pPr marL="266700" lvl="1" indent="-266700">
              <a:spcBef>
                <a:spcPts val="300"/>
              </a:spcBef>
              <a:spcAft>
                <a:spcPts val="300"/>
              </a:spcAft>
              <a:buClr>
                <a:schemeClr val="accent1"/>
              </a:buClr>
              <a:buFont typeface="Wingdings" panose="05000000000000000000" pitchFamily="2" charset="2"/>
              <a:buChar char="§"/>
            </a:pPr>
            <a:r>
              <a:rPr lang="en-GB" sz="1600" b="1" dirty="0" smtClean="0">
                <a:solidFill>
                  <a:srgbClr val="C0504D"/>
                </a:solidFill>
              </a:rPr>
              <a:t>Latvia</a:t>
            </a:r>
          </a:p>
          <a:p>
            <a:pPr marL="266700" lvl="1" indent="-266700">
              <a:spcBef>
                <a:spcPts val="300"/>
              </a:spcBef>
              <a:spcAft>
                <a:spcPts val="300"/>
              </a:spcAft>
              <a:buClr>
                <a:schemeClr val="accent1"/>
              </a:buClr>
              <a:buFont typeface="Wingdings" panose="05000000000000000000" pitchFamily="2" charset="2"/>
              <a:buChar char="§"/>
            </a:pPr>
            <a:r>
              <a:rPr lang="en-GB" sz="1600" b="1" dirty="0" smtClean="0">
                <a:solidFill>
                  <a:srgbClr val="C0504D"/>
                </a:solidFill>
              </a:rPr>
              <a:t>Lithuania</a:t>
            </a:r>
          </a:p>
          <a:p>
            <a:pPr marL="266700" lvl="1" indent="-266700">
              <a:spcBef>
                <a:spcPts val="300"/>
              </a:spcBef>
              <a:spcAft>
                <a:spcPts val="300"/>
              </a:spcAft>
              <a:buClr>
                <a:schemeClr val="accent1"/>
              </a:buClr>
              <a:buFont typeface="Wingdings" panose="05000000000000000000" pitchFamily="2" charset="2"/>
              <a:buChar char="§"/>
            </a:pPr>
            <a:r>
              <a:rPr lang="en-GB" sz="1600" b="1" dirty="0" smtClean="0">
                <a:solidFill>
                  <a:srgbClr val="C0504D"/>
                </a:solidFill>
              </a:rPr>
              <a:t>Malta</a:t>
            </a:r>
          </a:p>
          <a:p>
            <a:pPr marL="266700" lvl="1" indent="-266700">
              <a:spcBef>
                <a:spcPts val="300"/>
              </a:spcBef>
              <a:spcAft>
                <a:spcPts val="300"/>
              </a:spcAft>
              <a:buClr>
                <a:schemeClr val="accent1"/>
              </a:buClr>
              <a:buFont typeface="Wingdings" panose="05000000000000000000" pitchFamily="2" charset="2"/>
              <a:buChar char="§"/>
            </a:pPr>
            <a:r>
              <a:rPr lang="en-GB" sz="1600" b="1" dirty="0" err="1" smtClean="0">
                <a:solidFill>
                  <a:srgbClr val="C0504D"/>
                </a:solidFill>
              </a:rPr>
              <a:t>fYR</a:t>
            </a:r>
            <a:r>
              <a:rPr lang="en-GB" sz="1600" b="1" dirty="0" smtClean="0">
                <a:solidFill>
                  <a:srgbClr val="C0504D"/>
                </a:solidFill>
              </a:rPr>
              <a:t> Macedonia</a:t>
            </a:r>
          </a:p>
          <a:p>
            <a:pPr marL="266700" lvl="1" indent="-266700">
              <a:spcBef>
                <a:spcPts val="300"/>
              </a:spcBef>
              <a:spcAft>
                <a:spcPts val="300"/>
              </a:spcAft>
              <a:buClr>
                <a:schemeClr val="accent1"/>
              </a:buClr>
              <a:buFont typeface="Wingdings" panose="05000000000000000000" pitchFamily="2" charset="2"/>
              <a:buChar char="§"/>
            </a:pPr>
            <a:r>
              <a:rPr lang="en-GB" sz="1600" b="1" dirty="0" smtClean="0">
                <a:solidFill>
                  <a:srgbClr val="C0504D"/>
                </a:solidFill>
              </a:rPr>
              <a:t>Turkey</a:t>
            </a:r>
          </a:p>
          <a:p>
            <a:pPr marL="266700" lvl="1" indent="-266700">
              <a:spcBef>
                <a:spcPts val="300"/>
              </a:spcBef>
              <a:spcAft>
                <a:spcPts val="300"/>
              </a:spcAft>
              <a:buClr>
                <a:schemeClr val="accent1"/>
              </a:buClr>
              <a:buFont typeface="Wingdings" panose="05000000000000000000" pitchFamily="2" charset="2"/>
              <a:buChar char="§"/>
            </a:pPr>
            <a:r>
              <a:rPr lang="en-GB" sz="1600" b="1" dirty="0" smtClean="0">
                <a:solidFill>
                  <a:srgbClr val="C0504D"/>
                </a:solidFill>
              </a:rPr>
              <a:t>Bosnia &amp; Herzegovina</a:t>
            </a:r>
          </a:p>
          <a:p>
            <a:pPr marL="266700" lvl="1" indent="-266700">
              <a:spcBef>
                <a:spcPts val="300"/>
              </a:spcBef>
              <a:spcAft>
                <a:spcPts val="300"/>
              </a:spcAft>
              <a:buClr>
                <a:schemeClr val="accent1"/>
              </a:buClr>
              <a:buFont typeface="Wingdings" panose="05000000000000000000" pitchFamily="2" charset="2"/>
              <a:buChar char="§"/>
            </a:pPr>
            <a:r>
              <a:rPr lang="en-GB" sz="1600" b="1" dirty="0" smtClean="0">
                <a:solidFill>
                  <a:srgbClr val="C0504D"/>
                </a:solidFill>
              </a:rPr>
              <a:t>Luxembourg</a:t>
            </a:r>
          </a:p>
        </p:txBody>
      </p:sp>
      <p:sp>
        <p:nvSpPr>
          <p:cNvPr id="8" name="Content Placeholder 4"/>
          <p:cNvSpPr txBox="1">
            <a:spLocks/>
          </p:cNvSpPr>
          <p:nvPr/>
        </p:nvSpPr>
        <p:spPr bwMode="auto">
          <a:xfrm>
            <a:off x="6997555" y="1884083"/>
            <a:ext cx="2063027" cy="400537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66700" lvl="1" indent="-266700" algn="r">
              <a:spcBef>
                <a:spcPts val="300"/>
              </a:spcBef>
              <a:spcAft>
                <a:spcPts val="300"/>
              </a:spcAft>
              <a:buClr>
                <a:schemeClr val="accent1"/>
              </a:buClr>
              <a:buFont typeface="Wingdings" panose="05000000000000000000" pitchFamily="2" charset="2"/>
              <a:buChar char="§"/>
            </a:pPr>
            <a:r>
              <a:rPr lang="en-GB" sz="1600" b="1" dirty="0" smtClean="0">
                <a:solidFill>
                  <a:srgbClr val="008000"/>
                </a:solidFill>
              </a:rPr>
              <a:t>Czech Republic</a:t>
            </a:r>
          </a:p>
          <a:p>
            <a:pPr marL="266700" lvl="1" indent="-266700" algn="r">
              <a:spcBef>
                <a:spcPts val="300"/>
              </a:spcBef>
              <a:spcAft>
                <a:spcPts val="300"/>
              </a:spcAft>
              <a:buClr>
                <a:schemeClr val="accent1"/>
              </a:buClr>
              <a:buFont typeface="Wingdings" panose="05000000000000000000" pitchFamily="2" charset="2"/>
              <a:buChar char="§"/>
            </a:pPr>
            <a:r>
              <a:rPr lang="en-GB" sz="1600" b="1" dirty="0" smtClean="0">
                <a:solidFill>
                  <a:srgbClr val="008000"/>
                </a:solidFill>
              </a:rPr>
              <a:t>Hungary</a:t>
            </a:r>
          </a:p>
          <a:p>
            <a:pPr marL="266700" lvl="1" indent="-266700" algn="r">
              <a:spcBef>
                <a:spcPts val="300"/>
              </a:spcBef>
              <a:spcAft>
                <a:spcPts val="300"/>
              </a:spcAft>
              <a:buClr>
                <a:schemeClr val="accent1"/>
              </a:buClr>
              <a:buFont typeface="Wingdings" panose="05000000000000000000" pitchFamily="2" charset="2"/>
              <a:buChar char="§"/>
            </a:pPr>
            <a:r>
              <a:rPr lang="en-GB" sz="1600" b="1" dirty="0" smtClean="0">
                <a:solidFill>
                  <a:srgbClr val="008000"/>
                </a:solidFill>
              </a:rPr>
              <a:t>Poland</a:t>
            </a:r>
          </a:p>
          <a:p>
            <a:pPr marL="266700" lvl="1" indent="-266700" algn="r">
              <a:spcBef>
                <a:spcPts val="300"/>
              </a:spcBef>
              <a:spcAft>
                <a:spcPts val="300"/>
              </a:spcAft>
              <a:buClr>
                <a:schemeClr val="accent1"/>
              </a:buClr>
              <a:buFont typeface="Wingdings" panose="05000000000000000000" pitchFamily="2" charset="2"/>
              <a:buChar char="§"/>
            </a:pPr>
            <a:r>
              <a:rPr lang="en-GB" sz="1600" b="1" dirty="0" smtClean="0">
                <a:solidFill>
                  <a:srgbClr val="008000"/>
                </a:solidFill>
              </a:rPr>
              <a:t>Romania</a:t>
            </a:r>
          </a:p>
          <a:p>
            <a:pPr marL="266700" lvl="1" indent="-266700" algn="r">
              <a:spcBef>
                <a:spcPts val="300"/>
              </a:spcBef>
              <a:spcAft>
                <a:spcPts val="300"/>
              </a:spcAft>
              <a:buClr>
                <a:schemeClr val="accent1"/>
              </a:buClr>
              <a:buFont typeface="Wingdings" panose="05000000000000000000" pitchFamily="2" charset="2"/>
              <a:buChar char="§"/>
            </a:pPr>
            <a:r>
              <a:rPr lang="en-GB" sz="1600" b="1" dirty="0" smtClean="0">
                <a:solidFill>
                  <a:srgbClr val="008000"/>
                </a:solidFill>
              </a:rPr>
              <a:t>Slovakia</a:t>
            </a:r>
          </a:p>
          <a:p>
            <a:pPr marL="266700" lvl="1" indent="-266700" algn="r">
              <a:spcBef>
                <a:spcPts val="300"/>
              </a:spcBef>
              <a:spcAft>
                <a:spcPts val="300"/>
              </a:spcAft>
              <a:buClr>
                <a:schemeClr val="accent1"/>
              </a:buClr>
              <a:buFont typeface="Wingdings" panose="05000000000000000000" pitchFamily="2" charset="2"/>
              <a:buChar char="§"/>
            </a:pPr>
            <a:r>
              <a:rPr lang="en-GB" sz="1600" b="1" dirty="0" smtClean="0">
                <a:solidFill>
                  <a:srgbClr val="008000"/>
                </a:solidFill>
              </a:rPr>
              <a:t>Slovenia</a:t>
            </a:r>
          </a:p>
          <a:p>
            <a:pPr marL="266700" lvl="1" indent="-266700" algn="r">
              <a:spcBef>
                <a:spcPts val="300"/>
              </a:spcBef>
              <a:spcAft>
                <a:spcPts val="300"/>
              </a:spcAft>
              <a:buClr>
                <a:schemeClr val="accent1"/>
              </a:buClr>
              <a:buFont typeface="Wingdings" panose="05000000000000000000" pitchFamily="2" charset="2"/>
              <a:buChar char="§"/>
            </a:pPr>
            <a:r>
              <a:rPr lang="en-GB" sz="1600" b="1" dirty="0" smtClean="0">
                <a:solidFill>
                  <a:srgbClr val="008000"/>
                </a:solidFill>
              </a:rPr>
              <a:t>Republic of Serbia</a:t>
            </a:r>
          </a:p>
          <a:p>
            <a:pPr marL="266700" lvl="1" indent="-266700" algn="r">
              <a:spcBef>
                <a:spcPts val="300"/>
              </a:spcBef>
              <a:spcAft>
                <a:spcPts val="300"/>
              </a:spcAft>
              <a:buClr>
                <a:schemeClr val="accent1"/>
              </a:buClr>
              <a:buFont typeface="Wingdings" panose="05000000000000000000" pitchFamily="2" charset="2"/>
              <a:buChar char="§"/>
            </a:pPr>
            <a:r>
              <a:rPr lang="en-GB" sz="1600" b="1" dirty="0" smtClean="0">
                <a:solidFill>
                  <a:srgbClr val="008000"/>
                </a:solidFill>
              </a:rPr>
              <a:t>Portugal</a:t>
            </a:r>
          </a:p>
        </p:txBody>
      </p:sp>
      <p:sp>
        <p:nvSpPr>
          <p:cNvPr id="9" name="Rectangle 8"/>
          <p:cNvSpPr/>
          <p:nvPr/>
        </p:nvSpPr>
        <p:spPr>
          <a:xfrm>
            <a:off x="5786794" y="2106586"/>
            <a:ext cx="1300168" cy="369332"/>
          </a:xfrm>
          <a:prstGeom prst="rect">
            <a:avLst/>
          </a:prstGeom>
        </p:spPr>
        <p:txBody>
          <a:bodyPr wrap="none">
            <a:spAutoFit/>
          </a:bodyPr>
          <a:lstStyle/>
          <a:p>
            <a:r>
              <a:rPr lang="en-US" dirty="0" smtClean="0">
                <a:solidFill>
                  <a:schemeClr val="accent2"/>
                </a:solidFill>
                <a:latin typeface="Arial Black"/>
                <a:cs typeface="Arial Black"/>
              </a:rPr>
              <a:t>MISSING</a:t>
            </a:r>
            <a:endParaRPr lang="en-US" dirty="0">
              <a:solidFill>
                <a:schemeClr val="accent2"/>
              </a:solidFill>
              <a:latin typeface="Arial Black"/>
              <a:cs typeface="Arial Black"/>
            </a:endParaRPr>
          </a:p>
        </p:txBody>
      </p:sp>
    </p:spTree>
    <p:extLst>
      <p:ext uri="{BB962C8B-B14F-4D97-AF65-F5344CB8AC3E}">
        <p14:creationId xmlns:p14="http://schemas.microsoft.com/office/powerpoint/2010/main" val="16988695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Practical details (Girona meeting)</a:t>
            </a:r>
          </a:p>
        </p:txBody>
      </p:sp>
      <p:sp>
        <p:nvSpPr>
          <p:cNvPr id="3" name="Content Placeholder 2"/>
          <p:cNvSpPr>
            <a:spLocks noGrp="1"/>
          </p:cNvSpPr>
          <p:nvPr>
            <p:ph sz="half" idx="1"/>
          </p:nvPr>
        </p:nvSpPr>
        <p:spPr/>
        <p:txBody>
          <a:bodyPr>
            <a:normAutofit lnSpcReduction="10000"/>
          </a:bodyPr>
          <a:lstStyle/>
          <a:p>
            <a:r>
              <a:rPr lang="en-US" dirty="0" smtClean="0"/>
              <a:t>Monday</a:t>
            </a:r>
          </a:p>
          <a:p>
            <a:pPr lvl="1"/>
            <a:r>
              <a:rPr lang="en-US" dirty="0" smtClean="0"/>
              <a:t>coffee breaks, patio outside</a:t>
            </a:r>
          </a:p>
          <a:p>
            <a:pPr lvl="2"/>
            <a:r>
              <a:rPr lang="en-US" dirty="0" smtClean="0"/>
              <a:t>11.15h, 16.00h</a:t>
            </a:r>
          </a:p>
          <a:p>
            <a:pPr lvl="1"/>
            <a:r>
              <a:rPr lang="en-US" dirty="0" smtClean="0"/>
              <a:t>conference room locked</a:t>
            </a:r>
          </a:p>
          <a:p>
            <a:pPr lvl="1"/>
            <a:r>
              <a:rPr lang="en-US" dirty="0" smtClean="0"/>
              <a:t>lunch, </a:t>
            </a:r>
            <a:r>
              <a:rPr lang="en-US" dirty="0" err="1" smtClean="0"/>
              <a:t>Parc</a:t>
            </a:r>
            <a:r>
              <a:rPr lang="en-US" dirty="0" smtClean="0"/>
              <a:t> </a:t>
            </a:r>
            <a:r>
              <a:rPr lang="en-US" dirty="0" err="1" smtClean="0"/>
              <a:t>Migdia</a:t>
            </a:r>
            <a:endParaRPr lang="en-US" dirty="0" smtClean="0"/>
          </a:p>
          <a:p>
            <a:pPr lvl="2"/>
            <a:r>
              <a:rPr lang="en-US" dirty="0" smtClean="0"/>
              <a:t>13.30h</a:t>
            </a:r>
          </a:p>
          <a:p>
            <a:pPr lvl="1"/>
            <a:r>
              <a:rPr lang="en-US" dirty="0" smtClean="0"/>
              <a:t>11.15h, </a:t>
            </a:r>
            <a:r>
              <a:rPr lang="en-US" b="1" dirty="0" smtClean="0"/>
              <a:t>PHOTO</a:t>
            </a:r>
            <a:r>
              <a:rPr lang="en-US" dirty="0" smtClean="0"/>
              <a:t> (outside)</a:t>
            </a:r>
          </a:p>
          <a:p>
            <a:pPr lvl="1"/>
            <a:r>
              <a:rPr lang="en-US" dirty="0" smtClean="0"/>
              <a:t>end of day: </a:t>
            </a:r>
            <a:r>
              <a:rPr lang="en-US" b="1" dirty="0" smtClean="0"/>
              <a:t>pica pica</a:t>
            </a:r>
            <a:endParaRPr lang="en-US" dirty="0" smtClean="0"/>
          </a:p>
          <a:p>
            <a:pPr lvl="2"/>
            <a:r>
              <a:rPr lang="en-US" dirty="0" smtClean="0"/>
              <a:t>ca. 18.00h</a:t>
            </a:r>
          </a:p>
          <a:p>
            <a:pPr lvl="1"/>
            <a:endParaRPr lang="en-US" dirty="0"/>
          </a:p>
          <a:p>
            <a:pPr lvl="1"/>
            <a:r>
              <a:rPr lang="en-US" dirty="0" smtClean="0"/>
              <a:t>conference dinner</a:t>
            </a:r>
          </a:p>
          <a:p>
            <a:pPr lvl="2"/>
            <a:r>
              <a:rPr lang="en-US" dirty="0" smtClean="0"/>
              <a:t>Casa </a:t>
            </a:r>
            <a:r>
              <a:rPr lang="en-US" dirty="0" err="1" smtClean="0"/>
              <a:t>Marieta</a:t>
            </a:r>
            <a:r>
              <a:rPr lang="en-US" dirty="0" smtClean="0"/>
              <a:t>, 20.30h</a:t>
            </a:r>
          </a:p>
          <a:p>
            <a:pPr lvl="1"/>
            <a:endParaRPr lang="en-US" dirty="0"/>
          </a:p>
          <a:p>
            <a:pPr lvl="1"/>
            <a:r>
              <a:rPr lang="en-US" b="1" dirty="0" smtClean="0"/>
              <a:t>lunch fee</a:t>
            </a:r>
          </a:p>
          <a:p>
            <a:pPr lvl="2"/>
            <a:r>
              <a:rPr lang="en-US" b="1" dirty="0" smtClean="0"/>
              <a:t>e-cost, mea culpa</a:t>
            </a:r>
          </a:p>
          <a:p>
            <a:pPr lvl="2"/>
            <a:r>
              <a:rPr lang="en-US" dirty="0" smtClean="0"/>
              <a:t>will be corrected after</a:t>
            </a:r>
          </a:p>
        </p:txBody>
      </p:sp>
      <p:sp>
        <p:nvSpPr>
          <p:cNvPr id="4" name="Content Placeholder 3"/>
          <p:cNvSpPr>
            <a:spLocks noGrp="1"/>
          </p:cNvSpPr>
          <p:nvPr>
            <p:ph sz="half" idx="2"/>
          </p:nvPr>
        </p:nvSpPr>
        <p:spPr/>
        <p:txBody>
          <a:bodyPr>
            <a:normAutofit lnSpcReduction="10000"/>
          </a:bodyPr>
          <a:lstStyle/>
          <a:p>
            <a:r>
              <a:rPr lang="en-US" dirty="0" smtClean="0"/>
              <a:t>Tuesday</a:t>
            </a:r>
          </a:p>
          <a:p>
            <a:pPr lvl="1"/>
            <a:r>
              <a:rPr lang="en-US" dirty="0" smtClean="0"/>
              <a:t>9.00h bus to </a:t>
            </a:r>
            <a:r>
              <a:rPr lang="en-US" dirty="0" err="1" smtClean="0"/>
              <a:t>Ciències</a:t>
            </a:r>
            <a:endParaRPr lang="en-US" dirty="0" smtClean="0"/>
          </a:p>
          <a:p>
            <a:pPr lvl="1"/>
            <a:r>
              <a:rPr lang="en-US" dirty="0" smtClean="0"/>
              <a:t>9.30h-10.15h WG1</a:t>
            </a:r>
          </a:p>
          <a:p>
            <a:pPr lvl="1"/>
            <a:r>
              <a:rPr lang="en-US" dirty="0" smtClean="0"/>
              <a:t>10.15h-13.30h separate sessions WGs</a:t>
            </a:r>
          </a:p>
          <a:p>
            <a:pPr lvl="1"/>
            <a:r>
              <a:rPr lang="en-US" dirty="0" smtClean="0"/>
              <a:t>coffee breaks, lunch</a:t>
            </a:r>
          </a:p>
          <a:p>
            <a:pPr lvl="2"/>
            <a:r>
              <a:rPr lang="en-US" dirty="0" err="1" smtClean="0"/>
              <a:t>Ciències</a:t>
            </a:r>
            <a:endParaRPr lang="en-US" dirty="0" smtClean="0"/>
          </a:p>
          <a:p>
            <a:pPr lvl="1"/>
            <a:endParaRPr lang="en-US" dirty="0"/>
          </a:p>
          <a:p>
            <a:pPr lvl="1"/>
            <a:r>
              <a:rPr lang="en-US" dirty="0" smtClean="0"/>
              <a:t>14.30h-17.30h, MC meeting</a:t>
            </a:r>
          </a:p>
          <a:p>
            <a:pPr lvl="1"/>
            <a:endParaRPr lang="en-US" dirty="0"/>
          </a:p>
          <a:p>
            <a:pPr lvl="1"/>
            <a:r>
              <a:rPr lang="en-US" b="1" dirty="0" smtClean="0"/>
              <a:t>19.00h-20.30h</a:t>
            </a:r>
            <a:r>
              <a:rPr lang="en-US" b="1" dirty="0"/>
              <a:t/>
            </a:r>
            <a:br>
              <a:rPr lang="en-US" b="1" dirty="0"/>
            </a:br>
            <a:r>
              <a:rPr lang="en-US" b="1" dirty="0" smtClean="0"/>
              <a:t>Guided tour old city Girona</a:t>
            </a:r>
            <a:r>
              <a:rPr lang="en-US" dirty="0"/>
              <a:t/>
            </a:r>
            <a:br>
              <a:rPr lang="en-US" dirty="0"/>
            </a:br>
            <a:r>
              <a:rPr lang="en-US" dirty="0" smtClean="0"/>
              <a:t>(leaving from hotel)</a:t>
            </a:r>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28</a:t>
            </a:fld>
            <a:endParaRPr lang="en-US"/>
          </a:p>
        </p:txBody>
      </p:sp>
    </p:spTree>
    <p:extLst>
      <p:ext uri="{BB962C8B-B14F-4D97-AF65-F5344CB8AC3E}">
        <p14:creationId xmlns:p14="http://schemas.microsoft.com/office/powerpoint/2010/main" val="24537670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3" end="1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4" end="1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details e-COST reimbursement</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Scan or PDF of travel documents</a:t>
            </a:r>
          </a:p>
          <a:p>
            <a:pPr lvl="1"/>
            <a:r>
              <a:rPr lang="en-US" dirty="0" smtClean="0"/>
              <a:t>if local travel &lt; €25 (total) no documents needed</a:t>
            </a:r>
          </a:p>
          <a:p>
            <a:r>
              <a:rPr lang="en-US" dirty="0" smtClean="0"/>
              <a:t>Exact amount to be put</a:t>
            </a:r>
          </a:p>
          <a:p>
            <a:endParaRPr lang="en-US" dirty="0"/>
          </a:p>
          <a:p>
            <a:r>
              <a:rPr lang="en-US" dirty="0" smtClean="0"/>
              <a:t>Taxi: only in exceptional circumstances (e.g. arriving after 23.00h, or leaving before 07.00h)</a:t>
            </a:r>
          </a:p>
          <a:p>
            <a:endParaRPr lang="en-US" dirty="0"/>
          </a:p>
          <a:p>
            <a:r>
              <a:rPr lang="en-US" dirty="0" smtClean="0"/>
              <a:t>Car </a:t>
            </a:r>
            <a:r>
              <a:rPr lang="en-US" dirty="0" err="1" smtClean="0"/>
              <a:t>kms</a:t>
            </a:r>
            <a:r>
              <a:rPr lang="en-US" dirty="0" smtClean="0"/>
              <a:t>: </a:t>
            </a:r>
            <a:r>
              <a:rPr lang="en-US" dirty="0" err="1" smtClean="0"/>
              <a:t>Mappy</a:t>
            </a:r>
            <a:r>
              <a:rPr lang="en-US" dirty="0" smtClean="0"/>
              <a:t> printout to be added</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Hotel: </a:t>
            </a:r>
            <a:r>
              <a:rPr lang="en-US" b="1" dirty="0" smtClean="0"/>
              <a:t>Flat Rate</a:t>
            </a:r>
          </a:p>
          <a:p>
            <a:r>
              <a:rPr lang="en-US" dirty="0" smtClean="0"/>
              <a:t>Meals: </a:t>
            </a:r>
            <a:r>
              <a:rPr lang="en-US" b="1" dirty="0" smtClean="0"/>
              <a:t>Flat Rate</a:t>
            </a:r>
            <a:endParaRPr lang="en-US" b="1" dirty="0"/>
          </a:p>
          <a:p>
            <a:pPr lvl="1"/>
            <a:r>
              <a:rPr lang="en-US" dirty="0" smtClean="0"/>
              <a:t>Both are automatically entered when you put the time you left home, and when you returned home</a:t>
            </a:r>
          </a:p>
          <a:p>
            <a:pPr lvl="1"/>
            <a:r>
              <a:rPr lang="en-US" dirty="0" smtClean="0"/>
              <a:t>Provided meals will not be </a:t>
            </a:r>
            <a:r>
              <a:rPr lang="en-US" dirty="0" err="1" smtClean="0"/>
              <a:t>elegible</a:t>
            </a:r>
            <a:endParaRPr lang="en-US" dirty="0" smtClean="0"/>
          </a:p>
          <a:p>
            <a:endParaRPr lang="en-US" dirty="0"/>
          </a:p>
          <a:p>
            <a:r>
              <a:rPr lang="en-US" dirty="0"/>
              <a:t>Original invoices/receipts must be kept by the claimant, until </a:t>
            </a:r>
            <a:r>
              <a:rPr lang="en-US" dirty="0" smtClean="0"/>
              <a:t>2 </a:t>
            </a:r>
            <a:r>
              <a:rPr lang="en-US" dirty="0"/>
              <a:t>years after the end of </a:t>
            </a:r>
            <a:r>
              <a:rPr lang="en-US" dirty="0" smtClean="0"/>
              <a:t>H2020 </a:t>
            </a:r>
            <a:r>
              <a:rPr lang="en-US" dirty="0"/>
              <a:t>for audit </a:t>
            </a:r>
            <a:r>
              <a:rPr lang="en-US" dirty="0" smtClean="0"/>
              <a:t>purposes:</a:t>
            </a:r>
            <a:br>
              <a:rPr lang="en-US" dirty="0" smtClean="0"/>
            </a:br>
            <a:r>
              <a:rPr lang="en-US" sz="3200" b="1" dirty="0"/>
              <a:t>30 April 2023</a:t>
            </a:r>
            <a:r>
              <a:rPr lang="en-US" b="1" dirty="0"/>
              <a:t> </a:t>
            </a:r>
            <a:endParaRPr lang="en-US" dirty="0" smtClean="0"/>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29</a:t>
            </a:fld>
            <a:endParaRPr lang="en-US"/>
          </a:p>
        </p:txBody>
      </p:sp>
    </p:spTree>
    <p:extLst>
      <p:ext uri="{BB962C8B-B14F-4D97-AF65-F5344CB8AC3E}">
        <p14:creationId xmlns:p14="http://schemas.microsoft.com/office/powerpoint/2010/main" val="42679268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Travel Reimbursement Request (TRR) form</a:t>
            </a:r>
            <a:endParaRPr lang="en-US" dirty="0"/>
          </a:p>
        </p:txBody>
      </p:sp>
      <p:sp>
        <p:nvSpPr>
          <p:cNvPr id="7" name="Content Placeholder 6"/>
          <p:cNvSpPr>
            <a:spLocks noGrp="1"/>
          </p:cNvSpPr>
          <p:nvPr>
            <p:ph idx="1"/>
          </p:nvPr>
        </p:nvSpPr>
        <p:spPr/>
        <p:txBody>
          <a:bodyPr/>
          <a:lstStyle/>
          <a:p>
            <a:r>
              <a:rPr lang="en-US" dirty="0" smtClean="0"/>
              <a:t>After having put every cost item into e-COST, at the end you will obtain a TRR form.</a:t>
            </a:r>
          </a:p>
          <a:p>
            <a:endParaRPr lang="en-US" dirty="0"/>
          </a:p>
          <a:p>
            <a:r>
              <a:rPr lang="en-US" dirty="0" smtClean="0"/>
              <a:t>This you will have to</a:t>
            </a:r>
            <a:br>
              <a:rPr lang="en-US" dirty="0" smtClean="0"/>
            </a:br>
            <a:r>
              <a:rPr lang="en-US" b="1" dirty="0" smtClean="0"/>
              <a:t>print</a:t>
            </a:r>
            <a:r>
              <a:rPr lang="en-US" dirty="0" smtClean="0"/>
              <a:t>, </a:t>
            </a:r>
            <a:r>
              <a:rPr lang="en-US" b="1" dirty="0" smtClean="0"/>
              <a:t>sign</a:t>
            </a:r>
            <a:r>
              <a:rPr lang="en-US" dirty="0" smtClean="0"/>
              <a:t> and </a:t>
            </a:r>
            <a:r>
              <a:rPr lang="en-US" b="1" dirty="0" smtClean="0"/>
              <a:t>send</a:t>
            </a:r>
            <a:r>
              <a:rPr lang="en-US" dirty="0" smtClean="0"/>
              <a:t>!</a:t>
            </a:r>
          </a:p>
          <a:p>
            <a:endParaRPr lang="en-US" dirty="0"/>
          </a:p>
          <a:p>
            <a:r>
              <a:rPr lang="en-US" dirty="0" smtClean="0"/>
              <a:t>Maybe in the future</a:t>
            </a:r>
            <a:br>
              <a:rPr lang="en-US" dirty="0" smtClean="0"/>
            </a:br>
            <a:r>
              <a:rPr lang="en-US" dirty="0" smtClean="0"/>
              <a:t>this last step of </a:t>
            </a:r>
            <a:r>
              <a:rPr lang="en-US" b="1" dirty="0" smtClean="0"/>
              <a:t>send</a:t>
            </a:r>
            <a:r>
              <a:rPr lang="en-US" dirty="0" smtClean="0"/>
              <a:t/>
            </a:r>
            <a:br>
              <a:rPr lang="en-US" dirty="0" smtClean="0"/>
            </a:br>
            <a:r>
              <a:rPr lang="en-US" dirty="0" smtClean="0"/>
              <a:t>will be done</a:t>
            </a:r>
            <a:br>
              <a:rPr lang="en-US" dirty="0" smtClean="0"/>
            </a:br>
            <a:r>
              <a:rPr lang="en-US" b="1" dirty="0" smtClean="0"/>
              <a:t>electronically</a:t>
            </a:r>
            <a:r>
              <a:rPr lang="en-US" dirty="0" smtClean="0"/>
              <a:t/>
            </a:r>
            <a:br>
              <a:rPr lang="en-US" dirty="0" smtClean="0"/>
            </a:br>
            <a:r>
              <a:rPr lang="en-US" dirty="0" smtClean="0"/>
              <a:t>as well.</a:t>
            </a:r>
          </a:p>
          <a:p>
            <a:pPr lvl="1"/>
            <a:r>
              <a:rPr lang="en-US" dirty="0" smtClean="0"/>
              <a:t>Grant Holder decision</a:t>
            </a:r>
            <a:endParaRPr lang="en-US" dirty="0"/>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30</a:t>
            </a:fld>
            <a:endParaRPr lang="en-US"/>
          </a:p>
        </p:txBody>
      </p:sp>
      <p:pic>
        <p:nvPicPr>
          <p:cNvPr id="8" name="Picture 7" descr="tr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4636" y="1269926"/>
            <a:ext cx="5299364" cy="6858000"/>
          </a:xfrm>
          <a:prstGeom prst="rect">
            <a:avLst/>
          </a:prstGeom>
        </p:spPr>
      </p:pic>
    </p:spTree>
    <p:extLst>
      <p:ext uri="{BB962C8B-B14F-4D97-AF65-F5344CB8AC3E}">
        <p14:creationId xmlns:p14="http://schemas.microsoft.com/office/powerpoint/2010/main" val="198190519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ECOSTBio</a:t>
            </a:r>
            <a:r>
              <a:rPr lang="en-US" dirty="0" smtClean="0"/>
              <a:t>, COST and H2020</a:t>
            </a:r>
            <a:endParaRPr lang="en-US" dirty="0"/>
          </a:p>
        </p:txBody>
      </p:sp>
      <p:sp>
        <p:nvSpPr>
          <p:cNvPr id="8" name="Content Placeholder 7"/>
          <p:cNvSpPr>
            <a:spLocks noGrp="1"/>
          </p:cNvSpPr>
          <p:nvPr>
            <p:ph idx="1"/>
          </p:nvPr>
        </p:nvSpPr>
        <p:spPr/>
        <p:txBody>
          <a:bodyPr/>
          <a:lstStyle/>
          <a:p>
            <a:r>
              <a:rPr lang="en-US" b="1" dirty="0" smtClean="0"/>
              <a:t>Acknowledge </a:t>
            </a:r>
            <a:r>
              <a:rPr lang="en-US" b="1" dirty="0" err="1" smtClean="0"/>
              <a:t>ECOSTBio</a:t>
            </a:r>
            <a:r>
              <a:rPr lang="en-US" b="1" dirty="0" smtClean="0"/>
              <a:t>, COST and H2020</a:t>
            </a:r>
          </a:p>
          <a:p>
            <a:pPr lvl="1"/>
            <a:r>
              <a:rPr lang="en-US" b="1" dirty="0" smtClean="0"/>
              <a:t>papers, talks, posters, interviews, website, etc.</a:t>
            </a:r>
          </a:p>
          <a:p>
            <a:pPr lvl="1"/>
            <a:r>
              <a:rPr lang="en-US" b="1" dirty="0" smtClean="0"/>
              <a:t>logos:</a:t>
            </a:r>
          </a:p>
          <a:p>
            <a:pPr lvl="2"/>
            <a:r>
              <a:rPr lang="en-US" b="1" dirty="0" smtClean="0">
                <a:solidFill>
                  <a:srgbClr val="0000FF"/>
                </a:solidFill>
              </a:rPr>
              <a:t>http</a:t>
            </a:r>
            <a:r>
              <a:rPr lang="en-US" b="1" dirty="0">
                <a:solidFill>
                  <a:srgbClr val="0000FF"/>
                </a:solidFill>
              </a:rPr>
              <a:t>://</a:t>
            </a:r>
            <a:r>
              <a:rPr lang="en-US" b="1" dirty="0" err="1">
                <a:solidFill>
                  <a:srgbClr val="0000FF"/>
                </a:solidFill>
              </a:rPr>
              <a:t>www.cost.eu</a:t>
            </a:r>
            <a:r>
              <a:rPr lang="en-US" b="1" dirty="0">
                <a:solidFill>
                  <a:srgbClr val="0000FF"/>
                </a:solidFill>
              </a:rPr>
              <a:t>/media/</a:t>
            </a:r>
            <a:r>
              <a:rPr lang="en-US" b="1" dirty="0" err="1" smtClean="0">
                <a:solidFill>
                  <a:srgbClr val="0000FF"/>
                </a:solidFill>
              </a:rPr>
              <a:t>visualidentity</a:t>
            </a:r>
            <a:endParaRPr lang="en-US" b="1" dirty="0" smtClean="0">
              <a:solidFill>
                <a:srgbClr val="0000FF"/>
              </a:solidFill>
            </a:endParaRPr>
          </a:p>
          <a:p>
            <a:pPr lvl="2"/>
            <a:r>
              <a:rPr lang="en-US" b="1" dirty="0" smtClean="0">
                <a:solidFill>
                  <a:srgbClr val="0000FF"/>
                </a:solidFill>
              </a:rPr>
              <a:t>http://</a:t>
            </a:r>
            <a:r>
              <a:rPr lang="en-US" b="1" dirty="0" err="1" smtClean="0">
                <a:solidFill>
                  <a:srgbClr val="0000FF"/>
                </a:solidFill>
              </a:rPr>
              <a:t>www.ecostbio.eu</a:t>
            </a:r>
            <a:r>
              <a:rPr lang="en-US" b="1" dirty="0" smtClean="0">
                <a:solidFill>
                  <a:srgbClr val="0000FF"/>
                </a:solidFill>
              </a:rPr>
              <a:t>/members/logos</a:t>
            </a:r>
          </a:p>
          <a:p>
            <a:endParaRPr lang="en-US" b="1" dirty="0">
              <a:solidFill>
                <a:srgbClr val="0000FF"/>
              </a:solidFill>
            </a:endParaRPr>
          </a:p>
          <a:p>
            <a:r>
              <a:rPr lang="en-US" b="1" dirty="0" smtClean="0">
                <a:solidFill>
                  <a:srgbClr val="000000"/>
                </a:solidFill>
              </a:rPr>
              <a:t>Send me (</a:t>
            </a:r>
            <a:r>
              <a:rPr lang="en-US" b="1" dirty="0" err="1" smtClean="0">
                <a:solidFill>
                  <a:srgbClr val="0000FF"/>
                </a:solidFill>
              </a:rPr>
              <a:t>ecostbio@gmail.com</a:t>
            </a:r>
            <a:r>
              <a:rPr lang="en-US" b="1" dirty="0" smtClean="0">
                <a:solidFill>
                  <a:srgbClr val="000000"/>
                </a:solidFill>
              </a:rPr>
              <a:t>) papers, details of presentations, posters, interviews, etc. where </a:t>
            </a:r>
            <a:r>
              <a:rPr lang="en-US" b="1" dirty="0" err="1" smtClean="0">
                <a:solidFill>
                  <a:srgbClr val="000000"/>
                </a:solidFill>
              </a:rPr>
              <a:t>ECOSTBio</a:t>
            </a:r>
            <a:r>
              <a:rPr lang="en-US" b="1" dirty="0" smtClean="0">
                <a:solidFill>
                  <a:srgbClr val="000000"/>
                </a:solidFill>
              </a:rPr>
              <a:t> results have been shown</a:t>
            </a:r>
          </a:p>
          <a:p>
            <a:endParaRPr lang="en-US" b="1" dirty="0">
              <a:solidFill>
                <a:srgbClr val="000000"/>
              </a:solidFill>
            </a:endParaRPr>
          </a:p>
          <a:p>
            <a:endParaRPr lang="en-US" b="1" dirty="0">
              <a:solidFill>
                <a:srgbClr val="000000"/>
              </a:solidFill>
            </a:endParaRPr>
          </a:p>
        </p:txBody>
      </p:sp>
      <p:sp>
        <p:nvSpPr>
          <p:cNvPr id="5" name="Footer Placeholder 4"/>
          <p:cNvSpPr>
            <a:spLocks noGrp="1"/>
          </p:cNvSpPr>
          <p:nvPr>
            <p:ph type="ftr" sz="quarter" idx="11"/>
          </p:nvPr>
        </p:nvSpPr>
        <p:spPr/>
        <p:txBody>
          <a:bodyPr/>
          <a:lstStyle/>
          <a:p>
            <a:r>
              <a:rPr lang="en-US" smtClean="0"/>
              <a:t>ECOSTBio</a:t>
            </a:r>
            <a:endParaRPr lang="en-US" dirty="0"/>
          </a:p>
        </p:txBody>
      </p:sp>
      <p:sp>
        <p:nvSpPr>
          <p:cNvPr id="6" name="Slide Number Placeholder 5"/>
          <p:cNvSpPr>
            <a:spLocks noGrp="1"/>
          </p:cNvSpPr>
          <p:nvPr>
            <p:ph type="sldNum" sz="quarter" idx="12"/>
          </p:nvPr>
        </p:nvSpPr>
        <p:spPr/>
        <p:txBody>
          <a:bodyPr/>
          <a:lstStyle/>
          <a:p>
            <a:fld id="{3DFC91E0-9BC1-1046-9012-E5C757344C53}" type="slidenum">
              <a:rPr lang="en-US" smtClean="0"/>
              <a:t>31</a:t>
            </a:fld>
            <a:endParaRPr lang="en-US"/>
          </a:p>
        </p:txBody>
      </p:sp>
      <p:pic>
        <p:nvPicPr>
          <p:cNvPr id="9" name="Picture 8" descr="header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274" y="5237526"/>
            <a:ext cx="2362501" cy="720000"/>
          </a:xfrm>
          <a:prstGeom prst="rect">
            <a:avLst/>
          </a:prstGeom>
        </p:spPr>
      </p:pic>
      <p:pic>
        <p:nvPicPr>
          <p:cNvPr id="10" name="Picture 9" descr="logo_cos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1490" y="5237526"/>
            <a:ext cx="2541601" cy="720000"/>
          </a:xfrm>
          <a:prstGeom prst="rect">
            <a:avLst/>
          </a:prstGeom>
        </p:spPr>
      </p:pic>
      <p:pic>
        <p:nvPicPr>
          <p:cNvPr id="11" name="Picture 10" descr="logo_eu.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0227" y="5237526"/>
            <a:ext cx="1078812" cy="720000"/>
          </a:xfrm>
          <a:prstGeom prst="rect">
            <a:avLst/>
          </a:prstGeom>
        </p:spPr>
      </p:pic>
    </p:spTree>
    <p:extLst>
      <p:ext uri="{BB962C8B-B14F-4D97-AF65-F5344CB8AC3E}">
        <p14:creationId xmlns:p14="http://schemas.microsoft.com/office/powerpoint/2010/main" val="374491776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latin typeface="Arial Black"/>
                <a:cs typeface="Arial Black"/>
              </a:rPr>
              <a:t>Enjoy, </a:t>
            </a:r>
            <a:r>
              <a:rPr lang="en-US" dirty="0" smtClean="0">
                <a:solidFill>
                  <a:srgbClr val="C0504D"/>
                </a:solidFill>
                <a:latin typeface="Arial Black"/>
                <a:cs typeface="Arial Black"/>
              </a:rPr>
              <a:t>spread the news </a:t>
            </a:r>
            <a:r>
              <a:rPr lang="en-US" dirty="0" smtClean="0">
                <a:latin typeface="Arial Black"/>
                <a:cs typeface="Arial Black"/>
              </a:rPr>
              <a:t>and </a:t>
            </a:r>
            <a:r>
              <a:rPr lang="en-US" dirty="0" smtClean="0">
                <a:solidFill>
                  <a:srgbClr val="0000FF"/>
                </a:solidFill>
                <a:latin typeface="Arial Black"/>
                <a:cs typeface="Arial Black"/>
              </a:rPr>
              <a:t>collaborate</a:t>
            </a:r>
            <a:r>
              <a:rPr lang="en-US" dirty="0" smtClean="0">
                <a:latin typeface="Arial Black"/>
                <a:cs typeface="Arial Black"/>
              </a:rPr>
              <a:t>….</a:t>
            </a:r>
            <a:endParaRPr lang="en-US" dirty="0">
              <a:latin typeface="Arial Black"/>
              <a:cs typeface="Arial Black"/>
            </a:endParaRPr>
          </a:p>
        </p:txBody>
      </p:sp>
      <p:sp>
        <p:nvSpPr>
          <p:cNvPr id="4" name="Footer Placeholder 3"/>
          <p:cNvSpPr>
            <a:spLocks noGrp="1"/>
          </p:cNvSpPr>
          <p:nvPr>
            <p:ph type="ftr" sz="quarter" idx="11"/>
          </p:nvPr>
        </p:nvSpPr>
        <p:spPr/>
        <p:txBody>
          <a:bodyPr/>
          <a:lstStyle/>
          <a:p>
            <a:r>
              <a:rPr lang="en-US" dirty="0" err="1" smtClean="0"/>
              <a:t>ECOSTBio</a:t>
            </a:r>
            <a:endParaRPr lang="en-US" dirty="0"/>
          </a:p>
        </p:txBody>
      </p:sp>
      <p:sp>
        <p:nvSpPr>
          <p:cNvPr id="5" name="Slide Number Placeholder 4"/>
          <p:cNvSpPr>
            <a:spLocks noGrp="1"/>
          </p:cNvSpPr>
          <p:nvPr>
            <p:ph type="sldNum" sz="quarter" idx="12"/>
          </p:nvPr>
        </p:nvSpPr>
        <p:spPr/>
        <p:txBody>
          <a:bodyPr/>
          <a:lstStyle/>
          <a:p>
            <a:fld id="{3DFC91E0-9BC1-1046-9012-E5C757344C53}" type="slidenum">
              <a:rPr lang="en-US" smtClean="0"/>
              <a:t>32</a:t>
            </a:fld>
            <a:endParaRPr lang="en-US"/>
          </a:p>
        </p:txBody>
      </p:sp>
      <p:pic>
        <p:nvPicPr>
          <p:cNvPr id="6" name="Picture 5" descr="mc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322" y="1643970"/>
            <a:ext cx="8337690" cy="3932611"/>
          </a:xfrm>
          <a:prstGeom prst="rect">
            <a:avLst/>
          </a:prstGeom>
        </p:spPr>
      </p:pic>
      <p:sp>
        <p:nvSpPr>
          <p:cNvPr id="7" name="Rectangle 6"/>
          <p:cNvSpPr/>
          <p:nvPr/>
        </p:nvSpPr>
        <p:spPr>
          <a:xfrm>
            <a:off x="423322" y="5752036"/>
            <a:ext cx="8337689" cy="461665"/>
          </a:xfrm>
          <a:prstGeom prst="rect">
            <a:avLst/>
          </a:prstGeom>
        </p:spPr>
        <p:txBody>
          <a:bodyPr wrap="square">
            <a:spAutoFit/>
          </a:bodyPr>
          <a:lstStyle/>
          <a:p>
            <a:pPr algn="ctr"/>
            <a:r>
              <a:rPr lang="en-US" sz="2400" dirty="0" smtClean="0">
                <a:solidFill>
                  <a:srgbClr val="C0504D"/>
                </a:solidFill>
                <a:latin typeface="Arial Black"/>
                <a:cs typeface="Arial Black"/>
              </a:rPr>
              <a:t>Short-Term Scientific Missions!!!!</a:t>
            </a:r>
            <a:endParaRPr lang="en-US" sz="2400" dirty="0"/>
          </a:p>
        </p:txBody>
      </p:sp>
    </p:spTree>
    <p:extLst>
      <p:ext uri="{BB962C8B-B14F-4D97-AF65-F5344CB8AC3E}">
        <p14:creationId xmlns:p14="http://schemas.microsoft.com/office/powerpoint/2010/main" val="235518664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1963</TotalTime>
  <Words>2179</Words>
  <Application>Microsoft Macintosh PowerPoint</Application>
  <PresentationFormat>On-screen Show (4:3)</PresentationFormat>
  <Paragraphs>498</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Explicit Control Over Spin-states in Technology and Biochemistry (ECOSTBio)</vt:lpstr>
      <vt:lpstr>History of proposal</vt:lpstr>
      <vt:lpstr>Background spin states</vt:lpstr>
      <vt:lpstr>Changing spin state in catalysis</vt:lpstr>
      <vt:lpstr>Changing spin states (contd.)</vt:lpstr>
      <vt:lpstr>Online popularity poll</vt:lpstr>
      <vt:lpstr>Theory is not alone</vt:lpstr>
      <vt:lpstr>A Case Study: Distortion of Fe-O complex</vt:lpstr>
      <vt:lpstr>Together we’re strong</vt:lpstr>
      <vt:lpstr>Together we’re strong (contd.)</vt:lpstr>
      <vt:lpstr>Networking within the ECOSTBio Action</vt:lpstr>
      <vt:lpstr>ECOSTBio Action</vt:lpstr>
      <vt:lpstr>ECOSTBio Action (contd.)</vt:lpstr>
      <vt:lpstr>Working Groups</vt:lpstr>
      <vt:lpstr>SPINSTATES database</vt:lpstr>
      <vt:lpstr>Enzymatic spin states</vt:lpstr>
      <vt:lpstr>Spin crossover</vt:lpstr>
      <vt:lpstr>Biomimetic spin states</vt:lpstr>
      <vt:lpstr>Timetable</vt:lpstr>
      <vt:lpstr>Deliverables and Milestones</vt:lpstr>
      <vt:lpstr>Participants</vt:lpstr>
      <vt:lpstr>Dissemination</vt:lpstr>
      <vt:lpstr>Numbers of ECOSTBio Action (Sept. 2013)</vt:lpstr>
      <vt:lpstr>PowerPoint Presentation</vt:lpstr>
      <vt:lpstr>ECOSTBio: Networking and output</vt:lpstr>
      <vt:lpstr>Policies COST and ECOSTBio</vt:lpstr>
      <vt:lpstr>Inclusiveness Countries</vt:lpstr>
      <vt:lpstr>Practical details (Girona meeting)</vt:lpstr>
      <vt:lpstr>Practical details e-COST reimbursement</vt:lpstr>
      <vt:lpstr>Travel Reimbursement Request (TRR) form</vt:lpstr>
      <vt:lpstr>ECOSTBio, COST and H2020</vt:lpstr>
      <vt:lpstr>PowerPoint Presentation</vt:lpstr>
    </vt:vector>
  </TitlesOfParts>
  <Company>UdG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Marcel Swart</dc:creator>
  <cp:lastModifiedBy>Marcel Swart</cp:lastModifiedBy>
  <cp:revision>701</cp:revision>
  <dcterms:created xsi:type="dcterms:W3CDTF">2013-07-17T13:30:08Z</dcterms:created>
  <dcterms:modified xsi:type="dcterms:W3CDTF">2014-09-21T22:47:07Z</dcterms:modified>
</cp:coreProperties>
</file>