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60" r:id="rId3"/>
    <p:sldId id="257" r:id="rId4"/>
    <p:sldId id="258" r:id="rId5"/>
    <p:sldId id="259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20"/>
    <p:restoredTop sz="81939" autoAdjust="0"/>
  </p:normalViewPr>
  <p:slideViewPr>
    <p:cSldViewPr snapToGrid="0" snapToObjects="1">
      <p:cViewPr varScale="1">
        <p:scale>
          <a:sx n="116" d="100"/>
          <a:sy n="116" d="100"/>
        </p:scale>
        <p:origin x="-276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359000-9D3E-5B47-9397-F5B98A9FE18B}" type="datetimeFigureOut">
              <a:rPr lang="en-US" smtClean="0"/>
              <a:t>10/09/2014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5B04BF-1D25-0546-BBAE-1584C947B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740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• Please put here the name of your group/institute</a:t>
            </a:r>
          </a:p>
          <a:p>
            <a:r>
              <a:rPr lang="en-US" dirty="0" smtClean="0"/>
              <a:t>• Please put here a picture with your group members</a:t>
            </a:r>
          </a:p>
          <a:p>
            <a:r>
              <a:rPr lang="en-US" dirty="0" smtClean="0"/>
              <a:t>• Please put here a picture of the Principal Investigator involved in </a:t>
            </a:r>
            <a:r>
              <a:rPr lang="en-US" dirty="0" err="1" smtClean="0"/>
              <a:t>ECOSTBio</a:t>
            </a:r>
            <a:endParaRPr lang="en-US" dirty="0" smtClean="0"/>
          </a:p>
          <a:p>
            <a:r>
              <a:rPr lang="en-US" dirty="0" smtClean="0"/>
              <a:t>•</a:t>
            </a:r>
            <a:r>
              <a:rPr lang="en-US" baseline="0" dirty="0" smtClean="0"/>
              <a:t> Please put here any logos of your institute, funding agencies, etc.</a:t>
            </a:r>
          </a:p>
          <a:p>
            <a:r>
              <a:rPr lang="en-US" baseline="0" dirty="0" smtClean="0"/>
              <a:t>• Please put e-mail address, (Twitter account, if any), website address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5B04BF-1D25-0546-BBAE-1584C947B0E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715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• Please give</a:t>
            </a:r>
            <a:r>
              <a:rPr lang="en-US" baseline="0" dirty="0" smtClean="0"/>
              <a:t> here an overview of the current size of the group</a:t>
            </a:r>
          </a:p>
          <a:p>
            <a:r>
              <a:rPr lang="en-US" baseline="0" dirty="0" smtClean="0"/>
              <a:t>• Please give here a summary of the number of theses from the group in the last five years</a:t>
            </a:r>
          </a:p>
          <a:p>
            <a:r>
              <a:rPr lang="en-US" baseline="0" dirty="0" smtClean="0"/>
              <a:t>• Please give the number of COST Actions the PI has participated in</a:t>
            </a:r>
          </a:p>
          <a:p>
            <a:r>
              <a:rPr lang="en-US" baseline="0" dirty="0" smtClean="0"/>
              <a:t>• Please give here a rough summary of the research institute/department sizes (number of groups, number of professors, etc. etc.)</a:t>
            </a:r>
          </a:p>
          <a:p>
            <a:r>
              <a:rPr lang="en-US" baseline="0" dirty="0" smtClean="0"/>
              <a:t>• Please give here the number of publications in the last five years (2009-2014) for the group</a:t>
            </a:r>
          </a:p>
          <a:p>
            <a:r>
              <a:rPr lang="en-US" baseline="0" dirty="0" smtClean="0"/>
              <a:t>• Please give here the total number of publications of the </a:t>
            </a:r>
            <a:r>
              <a:rPr lang="en-US" baseline="0" dirty="0" smtClean="0"/>
              <a:t>PI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5B04BF-1D25-0546-BBAE-1584C947B0E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8317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• Please add here the</a:t>
            </a:r>
            <a:r>
              <a:rPr lang="en-US" baseline="0" dirty="0" smtClean="0"/>
              <a:t> research interests of the group/institute</a:t>
            </a:r>
          </a:p>
          <a:p>
            <a:r>
              <a:rPr lang="en-US" baseline="0" dirty="0" smtClean="0"/>
              <a:t>• Please add here the Expertise of the group members, especially those involved in </a:t>
            </a:r>
            <a:r>
              <a:rPr lang="en-US" baseline="0" dirty="0" err="1" smtClean="0"/>
              <a:t>ECOSTBio</a:t>
            </a:r>
            <a:endParaRPr lang="en-US" baseline="0" dirty="0" smtClean="0"/>
          </a:p>
          <a:p>
            <a:r>
              <a:rPr lang="en-US" baseline="0" dirty="0" smtClean="0"/>
              <a:t>• Please add here the transition metals on which you have worked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5B04BF-1D25-0546-BBAE-1584C947B0E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4819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•</a:t>
            </a:r>
            <a:r>
              <a:rPr lang="en-US" baseline="0" dirty="0" smtClean="0"/>
              <a:t> Please highlight some recent studies with pictures etc.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5B04BF-1D25-0546-BBAE-1584C947B0E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4351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• Please</a:t>
            </a:r>
            <a:r>
              <a:rPr lang="en-US" baseline="0" dirty="0" smtClean="0"/>
              <a:t> describe here the equipment you have in-house, and the equipment you have access to</a:t>
            </a:r>
          </a:p>
          <a:p>
            <a:r>
              <a:rPr lang="en-US" baseline="0" dirty="0" smtClean="0"/>
              <a:t>• Please add anything in as much detail as you think is interesting for future collaborations</a:t>
            </a:r>
          </a:p>
          <a:p>
            <a:r>
              <a:rPr lang="en-US" baseline="0" dirty="0" smtClean="0"/>
              <a:t>• Please add pictures of your equipment if you have them</a:t>
            </a:r>
          </a:p>
          <a:p>
            <a:r>
              <a:rPr lang="en-US" baseline="0" dirty="0" smtClean="0"/>
              <a:t>• Please add a picture of your lab if you have them</a:t>
            </a:r>
          </a:p>
          <a:p>
            <a:r>
              <a:rPr lang="en-US" baseline="0" dirty="0" smtClean="0"/>
              <a:t>• Please add anything else which might be of use for future collaborations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5B04BF-1D25-0546-BBAE-1584C947B0E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208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• Here you have space</a:t>
            </a:r>
            <a:r>
              <a:rPr lang="en-US" baseline="0" dirty="0" smtClean="0"/>
              <a:t> to put whatever you </a:t>
            </a:r>
            <a:r>
              <a:rPr lang="en-US" baseline="0" dirty="0" smtClean="0"/>
              <a:t>want, </a:t>
            </a:r>
            <a:r>
              <a:rPr lang="en-US" baseline="0" dirty="0" smtClean="0"/>
              <a:t>and which you think is relevant for </a:t>
            </a:r>
            <a:r>
              <a:rPr lang="en-US" baseline="0" dirty="0" err="1" smtClean="0"/>
              <a:t>ECOSTBio</a:t>
            </a:r>
            <a:endParaRPr lang="en-US" baseline="0" dirty="0" smtClean="0"/>
          </a:p>
          <a:p>
            <a:r>
              <a:rPr lang="en-US" dirty="0" smtClean="0"/>
              <a:t>• For instance, if you want to host a meeting</a:t>
            </a:r>
            <a:r>
              <a:rPr lang="en-US" baseline="0" dirty="0" smtClean="0"/>
              <a:t> in the future, show us why we should choose your institute</a:t>
            </a:r>
          </a:p>
          <a:p>
            <a:endParaRPr lang="en-US" sz="3200" baseline="0" dirty="0" smtClean="0"/>
          </a:p>
          <a:p>
            <a:r>
              <a:rPr lang="en-US" sz="3200" b="1" baseline="0" dirty="0" smtClean="0"/>
              <a:t>• BUT KEEP IT WITHIN THE TIME LIMIT!!!</a:t>
            </a:r>
            <a:endParaRPr lang="en-US" sz="3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5B04BF-1D25-0546-BBAE-1584C947B0E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6743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A09CA7F-E418-1642-8732-323BB755C4B5}" type="datetimeFigureOut">
              <a:rPr lang="en-US" smtClean="0"/>
              <a:t>10/09/2014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10EB5-314A-3142-945A-0A469B07E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310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A09CA7F-E418-1642-8732-323BB755C4B5}" type="datetimeFigureOut">
              <a:rPr lang="en-US" smtClean="0"/>
              <a:t>10/09/2014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10EB5-314A-3142-945A-0A469B07E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606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A09CA7F-E418-1642-8732-323BB755C4B5}" type="datetimeFigureOut">
              <a:rPr lang="en-US" smtClean="0"/>
              <a:t>10/09/2014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10EB5-314A-3142-945A-0A469B07E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241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061" y="1234012"/>
            <a:ext cx="4414739" cy="489215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199" y="1234012"/>
            <a:ext cx="4403483" cy="489215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A09CA7F-E418-1642-8732-323BB755C4B5}" type="datetimeFigureOut">
              <a:rPr lang="en-US" smtClean="0"/>
              <a:t>10/09/2014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10EB5-314A-3142-945A-0A469B07E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705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A09CA7F-E418-1642-8732-323BB755C4B5}" type="datetimeFigureOut">
              <a:rPr lang="en-US" smtClean="0"/>
              <a:t>10/09/2014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10EB5-314A-3142-945A-0A469B07E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66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A09CA7F-E418-1642-8732-323BB755C4B5}" type="datetimeFigureOut">
              <a:rPr lang="en-US" smtClean="0"/>
              <a:t>10/09/2014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10EB5-314A-3142-945A-0A469B07E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863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A09CA7F-E418-1642-8732-323BB755C4B5}" type="datetimeFigureOut">
              <a:rPr lang="en-US" smtClean="0"/>
              <a:t>10/09/2014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10EB5-314A-3142-945A-0A469B07E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23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A09CA7F-E418-1642-8732-323BB755C4B5}" type="datetimeFigureOut">
              <a:rPr lang="en-US" smtClean="0"/>
              <a:t>10/09/2014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10EB5-314A-3142-945A-0A469B07E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988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A09CA7F-E418-1642-8732-323BB755C4B5}" type="datetimeFigureOut">
              <a:rPr lang="en-US" smtClean="0"/>
              <a:t>10/09/2014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10EB5-314A-3142-945A-0A469B07E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392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A09CA7F-E418-1642-8732-323BB755C4B5}" type="datetimeFigureOut">
              <a:rPr lang="en-US" smtClean="0"/>
              <a:t>10/09/2014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10EB5-314A-3142-945A-0A469B07E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017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A09CA7F-E418-1642-8732-323BB755C4B5}" type="datetimeFigureOut">
              <a:rPr lang="en-US" smtClean="0"/>
              <a:t>10/09/2014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10EB5-314A-3142-945A-0A469B07E8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626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4" Type="http://schemas.openxmlformats.org/officeDocument/2006/relationships/image" Target="../media/image2.jpg"/><Relationship Id="rId15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-387286" y="659955"/>
            <a:ext cx="10348640" cy="511011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61" y="67478"/>
            <a:ext cx="8970622" cy="554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61" y="1225005"/>
            <a:ext cx="8970622" cy="49011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79488" y="6344477"/>
            <a:ext cx="490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810EB5-314A-3142-945A-0A469B07E82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 descr="header2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" y="6158483"/>
            <a:ext cx="2206629" cy="672496"/>
          </a:xfrm>
          <a:prstGeom prst="rect">
            <a:avLst/>
          </a:prstGeom>
        </p:spPr>
      </p:pic>
      <p:pic>
        <p:nvPicPr>
          <p:cNvPr id="8" name="Picture 7" descr="logo_cost.jp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5213" y="6244523"/>
            <a:ext cx="1766470" cy="500416"/>
          </a:xfrm>
          <a:prstGeom prst="rect">
            <a:avLst/>
          </a:prstGeom>
        </p:spPr>
      </p:pic>
      <p:pic>
        <p:nvPicPr>
          <p:cNvPr id="9" name="Picture 8" descr="logo_eu.jp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9600" y="6258034"/>
            <a:ext cx="709311" cy="473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705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Arial Narrow"/>
          <a:ea typeface="+mj-ea"/>
          <a:cs typeface="Arial Narrow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 Narrow"/>
          <a:ea typeface="+mn-ea"/>
          <a:cs typeface="Arial Narrow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Arial Narrow"/>
          <a:ea typeface="+mn-ea"/>
          <a:cs typeface="Arial Narrow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Arial Narrow"/>
          <a:ea typeface="+mn-ea"/>
          <a:cs typeface="Arial Narrow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Arial Narrow"/>
          <a:ea typeface="+mn-ea"/>
          <a:cs typeface="Arial Narrow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 Narrow"/>
          <a:ea typeface="+mn-ea"/>
          <a:cs typeface="Arial Narrow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4" Type="http://schemas.openxmlformats.org/officeDocument/2006/relationships/image" Target="../media/image5.jpg"/><Relationship Id="rId5" Type="http://schemas.openxmlformats.org/officeDocument/2006/relationships/image" Target="../media/image6.gif"/><Relationship Id="rId6" Type="http://schemas.openxmlformats.org/officeDocument/2006/relationships/image" Target="../media/image7.jpg"/><Relationship Id="rId7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openxmlformats.org/officeDocument/2006/relationships/image" Target="../media/image10.gif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54" y="73422"/>
            <a:ext cx="8132937" cy="533738"/>
          </a:xfrm>
        </p:spPr>
        <p:txBody>
          <a:bodyPr/>
          <a:lstStyle/>
          <a:p>
            <a:pPr algn="l"/>
            <a:r>
              <a:rPr lang="en-US" dirty="0" err="1" smtClean="0"/>
              <a:t>Groupname</a:t>
            </a:r>
            <a:r>
              <a:rPr lang="en-US" dirty="0" smtClean="0"/>
              <a:t>, City</a:t>
            </a:r>
            <a:endParaRPr lang="en-US" dirty="0"/>
          </a:p>
        </p:txBody>
      </p:sp>
      <p:pic>
        <p:nvPicPr>
          <p:cNvPr id="4" name="Picture 3" descr="mc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706" y="1474253"/>
            <a:ext cx="7248608" cy="3418927"/>
          </a:xfrm>
          <a:prstGeom prst="rect">
            <a:avLst/>
          </a:prstGeom>
        </p:spPr>
      </p:pic>
      <p:pic>
        <p:nvPicPr>
          <p:cNvPr id="6" name="Picture 5" descr="front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948" y="1474253"/>
            <a:ext cx="1170884" cy="1610439"/>
          </a:xfrm>
          <a:prstGeom prst="rect">
            <a:avLst/>
          </a:prstGeom>
        </p:spPr>
      </p:pic>
      <p:pic>
        <p:nvPicPr>
          <p:cNvPr id="7" name="Picture 6" descr="iCrea_COLOR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0333" y="3346741"/>
            <a:ext cx="1056114" cy="430566"/>
          </a:xfrm>
          <a:prstGeom prst="rect">
            <a:avLst/>
          </a:prstGeom>
        </p:spPr>
      </p:pic>
      <p:pic>
        <p:nvPicPr>
          <p:cNvPr id="8" name="Picture 7" descr="logo_cecam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2840" y="3996063"/>
            <a:ext cx="1011100" cy="215847"/>
          </a:xfrm>
          <a:prstGeom prst="rect">
            <a:avLst/>
          </a:prstGeom>
        </p:spPr>
      </p:pic>
      <p:pic>
        <p:nvPicPr>
          <p:cNvPr id="9" name="Picture 8" descr="logo_udg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258" y="4430667"/>
            <a:ext cx="1332264" cy="462513"/>
          </a:xfrm>
          <a:prstGeom prst="rect">
            <a:avLst/>
          </a:prstGeom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525526" y="5316974"/>
            <a:ext cx="8132937" cy="5337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Arial Narrow"/>
                <a:ea typeface="+mj-ea"/>
                <a:cs typeface="Arial Narrow"/>
              </a:defRPr>
            </a:lvl1pPr>
          </a:lstStyle>
          <a:p>
            <a:r>
              <a:rPr lang="en-US" sz="2000" dirty="0" err="1" smtClean="0"/>
              <a:t>marcel.swart@icrea.cat</a:t>
            </a:r>
            <a:r>
              <a:rPr lang="en-US" sz="2000" dirty="0" smtClean="0"/>
              <a:t>, @</a:t>
            </a:r>
            <a:r>
              <a:rPr lang="en-US" sz="2000" dirty="0" err="1" smtClean="0"/>
              <a:t>Marcel_Swart</a:t>
            </a:r>
            <a:r>
              <a:rPr lang="en-US" sz="2000" dirty="0" smtClean="0"/>
              <a:t>, http://</a:t>
            </a:r>
            <a:r>
              <a:rPr lang="en-US" sz="2000" dirty="0" err="1" smtClean="0"/>
              <a:t>www.marcelswart.eu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25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Groupname</a:t>
            </a:r>
            <a:r>
              <a:rPr lang="en-US" dirty="0" smtClean="0"/>
              <a:t>, City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Current group members</a:t>
            </a:r>
          </a:p>
          <a:p>
            <a:pPr lvl="1"/>
            <a:r>
              <a:rPr lang="en-US" dirty="0" smtClean="0"/>
              <a:t>4 Master students</a:t>
            </a:r>
          </a:p>
          <a:p>
            <a:pPr lvl="1"/>
            <a:r>
              <a:rPr lang="en-US" dirty="0" smtClean="0"/>
              <a:t>3 PhD</a:t>
            </a:r>
          </a:p>
          <a:p>
            <a:pPr lvl="1"/>
            <a:r>
              <a:rPr lang="en-US" dirty="0" smtClean="0"/>
              <a:t>2 postdocs</a:t>
            </a:r>
          </a:p>
          <a:p>
            <a:pPr lvl="1"/>
            <a:r>
              <a:rPr lang="en-US" dirty="0" smtClean="0"/>
              <a:t>1 staff (PI)</a:t>
            </a:r>
          </a:p>
          <a:p>
            <a:endParaRPr lang="en-US" dirty="0"/>
          </a:p>
          <a:p>
            <a:r>
              <a:rPr lang="en-US" dirty="0" smtClean="0"/>
              <a:t>Theses supervised (2009-2014)</a:t>
            </a:r>
          </a:p>
          <a:p>
            <a:pPr lvl="1"/>
            <a:r>
              <a:rPr lang="en-US" dirty="0" smtClean="0"/>
              <a:t>3 undergraduate/Master students</a:t>
            </a:r>
          </a:p>
          <a:p>
            <a:pPr lvl="1"/>
            <a:r>
              <a:rPr lang="en-US" dirty="0" smtClean="0"/>
              <a:t>3 PhD students</a:t>
            </a:r>
          </a:p>
          <a:p>
            <a:endParaRPr lang="en-US" dirty="0"/>
          </a:p>
          <a:p>
            <a:r>
              <a:rPr lang="en-US" dirty="0" smtClean="0"/>
              <a:t>Participation in COST Actions: 1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Institute</a:t>
            </a:r>
          </a:p>
          <a:p>
            <a:pPr lvl="1"/>
            <a:r>
              <a:rPr lang="en-US" dirty="0" smtClean="0"/>
              <a:t>14 research groups</a:t>
            </a:r>
          </a:p>
          <a:p>
            <a:pPr lvl="1"/>
            <a:r>
              <a:rPr lang="en-US" dirty="0" smtClean="0"/>
              <a:t>14 Full Professors</a:t>
            </a:r>
          </a:p>
          <a:p>
            <a:pPr lvl="1"/>
            <a:r>
              <a:rPr lang="en-US" dirty="0" smtClean="0"/>
              <a:t>28 postdocs</a:t>
            </a:r>
          </a:p>
          <a:p>
            <a:pPr lvl="1"/>
            <a:r>
              <a:rPr lang="en-US" dirty="0" smtClean="0"/>
              <a:t>28 PhD students</a:t>
            </a:r>
          </a:p>
          <a:p>
            <a:pPr lvl="1"/>
            <a:r>
              <a:rPr lang="en-US" dirty="0" smtClean="0"/>
              <a:t>56 Master students</a:t>
            </a:r>
          </a:p>
          <a:p>
            <a:pPr lvl="1"/>
            <a:r>
              <a:rPr lang="en-US" dirty="0" smtClean="0"/>
              <a:t>112 undergraduate students</a:t>
            </a:r>
          </a:p>
          <a:p>
            <a:endParaRPr lang="en-US" dirty="0"/>
          </a:p>
          <a:p>
            <a:r>
              <a:rPr lang="en-US" dirty="0" smtClean="0"/>
              <a:t>Publications of group/PI</a:t>
            </a:r>
          </a:p>
          <a:p>
            <a:pPr lvl="1"/>
            <a:r>
              <a:rPr lang="en-US" dirty="0" smtClean="0"/>
              <a:t>66 (group, 2009-2014)</a:t>
            </a:r>
          </a:p>
          <a:p>
            <a:pPr lvl="1"/>
            <a:r>
              <a:rPr lang="en-US" dirty="0" smtClean="0"/>
              <a:t>345 (PI, all years</a:t>
            </a:r>
            <a:r>
              <a:rPr lang="en-US" dirty="0" smtClean="0"/>
              <a:t>)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89936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interests and expertise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Interests</a:t>
            </a:r>
          </a:p>
          <a:p>
            <a:pPr lvl="1"/>
            <a:r>
              <a:rPr lang="en-US" dirty="0" err="1" smtClean="0"/>
              <a:t>biocatalysis</a:t>
            </a:r>
            <a:r>
              <a:rPr lang="en-US" dirty="0" smtClean="0"/>
              <a:t> of high-</a:t>
            </a:r>
            <a:r>
              <a:rPr lang="en-US" dirty="0" err="1" smtClean="0"/>
              <a:t>valent</a:t>
            </a:r>
            <a:r>
              <a:rPr lang="en-US" dirty="0" smtClean="0"/>
              <a:t> </a:t>
            </a:r>
            <a:r>
              <a:rPr lang="en-US" dirty="0" err="1" smtClean="0"/>
              <a:t>Mn</a:t>
            </a:r>
            <a:endParaRPr lang="en-US" dirty="0" smtClean="0"/>
          </a:p>
          <a:p>
            <a:pPr lvl="1"/>
            <a:r>
              <a:rPr lang="en-US" dirty="0" smtClean="0"/>
              <a:t>spin-crossover of </a:t>
            </a:r>
            <a:r>
              <a:rPr lang="en-US" dirty="0" err="1" smtClean="0"/>
              <a:t>Fe</a:t>
            </a:r>
            <a:r>
              <a:rPr lang="en-US" baseline="30000" dirty="0" err="1" smtClean="0"/>
              <a:t>II</a:t>
            </a:r>
            <a:endParaRPr lang="en-US" baseline="30000" dirty="0" smtClean="0"/>
          </a:p>
          <a:p>
            <a:pPr lvl="1"/>
            <a:r>
              <a:rPr lang="en-US" dirty="0" smtClean="0"/>
              <a:t>reaction mechanisms</a:t>
            </a:r>
          </a:p>
          <a:p>
            <a:pPr lvl="1"/>
            <a:r>
              <a:rPr lang="en-US" dirty="0" smtClean="0"/>
              <a:t>catalytic cycle P450 enzymes</a:t>
            </a:r>
          </a:p>
          <a:p>
            <a:pPr lvl="1"/>
            <a:r>
              <a:rPr lang="en-US" dirty="0" err="1" smtClean="0"/>
              <a:t>heme</a:t>
            </a:r>
            <a:r>
              <a:rPr lang="en-US" dirty="0" smtClean="0"/>
              <a:t> group</a:t>
            </a:r>
          </a:p>
          <a:p>
            <a:pPr lvl="1"/>
            <a:r>
              <a:rPr lang="en-US" dirty="0" smtClean="0"/>
              <a:t>parameterization MM</a:t>
            </a:r>
          </a:p>
          <a:p>
            <a:pPr lvl="1"/>
            <a:r>
              <a:rPr lang="en-US" dirty="0" smtClean="0"/>
              <a:t>(parallel) programming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Expertise</a:t>
            </a:r>
          </a:p>
          <a:p>
            <a:pPr lvl="1"/>
            <a:r>
              <a:rPr lang="en-US" dirty="0" smtClean="0"/>
              <a:t>DFT</a:t>
            </a:r>
          </a:p>
          <a:p>
            <a:pPr lvl="1"/>
            <a:r>
              <a:rPr lang="en-US" dirty="0" smtClean="0"/>
              <a:t>X-ray</a:t>
            </a:r>
          </a:p>
          <a:p>
            <a:pPr lvl="1"/>
            <a:r>
              <a:rPr lang="en-US" dirty="0" smtClean="0"/>
              <a:t>EPR</a:t>
            </a:r>
          </a:p>
          <a:p>
            <a:pPr lvl="1"/>
            <a:r>
              <a:rPr lang="en-US" dirty="0" smtClean="0"/>
              <a:t>Transition State localization</a:t>
            </a:r>
          </a:p>
          <a:p>
            <a:pPr lvl="1"/>
            <a:r>
              <a:rPr lang="en-US" dirty="0" smtClean="0"/>
              <a:t>Minimum Energy Crossing Point</a:t>
            </a:r>
          </a:p>
          <a:p>
            <a:pPr lvl="1"/>
            <a:r>
              <a:rPr lang="en-US" dirty="0" smtClean="0"/>
              <a:t>variable temperature Raman/UV-Vis</a:t>
            </a:r>
          </a:p>
          <a:p>
            <a:endParaRPr lang="en-US" dirty="0"/>
          </a:p>
          <a:p>
            <a:r>
              <a:rPr lang="en-US" dirty="0" smtClean="0"/>
              <a:t>Metals (oxidation states)</a:t>
            </a:r>
          </a:p>
          <a:p>
            <a:pPr lvl="1"/>
            <a:r>
              <a:rPr lang="en-US" dirty="0" err="1" smtClean="0"/>
              <a:t>Fe</a:t>
            </a:r>
            <a:r>
              <a:rPr lang="en-US" baseline="30000" dirty="0" err="1" smtClean="0"/>
              <a:t>II</a:t>
            </a:r>
            <a:r>
              <a:rPr lang="en-US" dirty="0" smtClean="0"/>
              <a:t>, </a:t>
            </a:r>
            <a:r>
              <a:rPr lang="en-US" dirty="0" err="1" smtClean="0"/>
              <a:t>Fe</a:t>
            </a:r>
            <a:r>
              <a:rPr lang="en-US" baseline="30000" dirty="0" err="1" smtClean="0"/>
              <a:t>III</a:t>
            </a:r>
            <a:r>
              <a:rPr lang="en-US" dirty="0" smtClean="0"/>
              <a:t>, </a:t>
            </a:r>
            <a:r>
              <a:rPr lang="en-US" dirty="0" err="1" smtClean="0"/>
              <a:t>Fe</a:t>
            </a:r>
            <a:r>
              <a:rPr lang="en-US" baseline="30000" dirty="0" err="1" smtClean="0"/>
              <a:t>IV</a:t>
            </a:r>
            <a:endParaRPr lang="en-US" baseline="30000" dirty="0" smtClean="0"/>
          </a:p>
          <a:p>
            <a:pPr lvl="1"/>
            <a:r>
              <a:rPr lang="en-US" dirty="0" err="1" smtClean="0"/>
              <a:t>Mn</a:t>
            </a:r>
            <a:r>
              <a:rPr lang="en-US" baseline="30000" dirty="0" err="1" smtClean="0"/>
              <a:t>II</a:t>
            </a:r>
            <a:r>
              <a:rPr lang="en-US" dirty="0" smtClean="0"/>
              <a:t>, </a:t>
            </a:r>
            <a:r>
              <a:rPr lang="en-US" dirty="0" err="1" smtClean="0"/>
              <a:t>Mn</a:t>
            </a:r>
            <a:r>
              <a:rPr lang="en-US" baseline="30000" dirty="0" err="1" smtClean="0"/>
              <a:t>IV</a:t>
            </a:r>
            <a:endParaRPr lang="en-US" baseline="30000" dirty="0" smtClean="0"/>
          </a:p>
          <a:p>
            <a:pPr lvl="1"/>
            <a:r>
              <a:rPr lang="en-US" dirty="0" err="1" smtClean="0"/>
              <a:t>Co</a:t>
            </a:r>
            <a:r>
              <a:rPr lang="en-US" baseline="30000" dirty="0" err="1" smtClean="0"/>
              <a:t>I</a:t>
            </a:r>
            <a:r>
              <a:rPr lang="en-US" dirty="0" smtClean="0"/>
              <a:t>, </a:t>
            </a:r>
            <a:r>
              <a:rPr lang="en-US" dirty="0" err="1" smtClean="0"/>
              <a:t>Co</a:t>
            </a:r>
            <a:r>
              <a:rPr lang="en-US" baseline="30000" dirty="0" err="1" smtClean="0"/>
              <a:t>IV</a:t>
            </a:r>
            <a:endParaRPr lang="en-US" baseline="30000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73398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Recent studies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First structure of </a:t>
            </a:r>
            <a:r>
              <a:rPr lang="en-US" dirty="0" err="1" smtClean="0"/>
              <a:t>Fe</a:t>
            </a:r>
            <a:r>
              <a:rPr lang="en-US" baseline="30000" dirty="0" err="1" smtClean="0"/>
              <a:t>VIII</a:t>
            </a:r>
            <a:r>
              <a:rPr lang="en-US" dirty="0" smtClean="0"/>
              <a:t> complex</a:t>
            </a:r>
          </a:p>
          <a:p>
            <a:pPr lvl="1"/>
            <a:r>
              <a:rPr lang="en-US" i="1" dirty="0" smtClean="0"/>
              <a:t>Science</a:t>
            </a:r>
            <a:r>
              <a:rPr lang="en-US" dirty="0"/>
              <a:t> </a:t>
            </a:r>
            <a:r>
              <a:rPr lang="en-US" b="1" dirty="0" smtClean="0"/>
              <a:t>2014</a:t>
            </a:r>
            <a:r>
              <a:rPr lang="en-US" dirty="0" smtClean="0"/>
              <a:t>, </a:t>
            </a:r>
            <a:r>
              <a:rPr lang="en-US" i="1" dirty="0" smtClean="0"/>
              <a:t>229</a:t>
            </a:r>
            <a:r>
              <a:rPr lang="en-US" dirty="0" smtClean="0"/>
              <a:t>, 0945-1800</a:t>
            </a:r>
            <a:endParaRPr lang="en-US" i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Unusual spin-crossover</a:t>
            </a:r>
          </a:p>
          <a:p>
            <a:pPr lvl="1"/>
            <a:r>
              <a:rPr lang="en-US" i="1" dirty="0" err="1" smtClean="0"/>
              <a:t>Angew</a:t>
            </a:r>
            <a:r>
              <a:rPr lang="en-US" i="1" dirty="0" smtClean="0"/>
              <a:t>. Chem. Int. Ed.</a:t>
            </a:r>
            <a:r>
              <a:rPr lang="en-US" dirty="0" smtClean="0"/>
              <a:t> </a:t>
            </a:r>
            <a:r>
              <a:rPr lang="en-US" b="1" dirty="0" smtClean="0"/>
              <a:t>2014</a:t>
            </a:r>
            <a:r>
              <a:rPr lang="en-US" dirty="0" smtClean="0"/>
              <a:t>, </a:t>
            </a:r>
            <a:r>
              <a:rPr lang="en-US" i="1" dirty="0" smtClean="0"/>
              <a:t>X</a:t>
            </a:r>
            <a:r>
              <a:rPr lang="en-US" dirty="0" smtClean="0"/>
              <a:t>, Y-Z</a:t>
            </a:r>
            <a:endParaRPr lang="en-US" i="1" dirty="0"/>
          </a:p>
        </p:txBody>
      </p:sp>
      <p:pic>
        <p:nvPicPr>
          <p:cNvPr id="5" name="Picture 6" descr=" fenh3.jpg                                                      00587333Macintosh HD                   C0075863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8887" y="2634041"/>
            <a:ext cx="2773363" cy="269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comp14_5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1" y="2634041"/>
            <a:ext cx="4492621" cy="2858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502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Computational</a:t>
            </a:r>
          </a:p>
          <a:p>
            <a:pPr lvl="1"/>
            <a:r>
              <a:rPr lang="en-US" dirty="0" smtClean="0"/>
              <a:t>clusters</a:t>
            </a:r>
          </a:p>
          <a:p>
            <a:pPr lvl="1"/>
            <a:r>
              <a:rPr lang="en-US" dirty="0" smtClean="0"/>
              <a:t>access to supercomputing facilities</a:t>
            </a:r>
          </a:p>
          <a:p>
            <a:endParaRPr lang="en-US" dirty="0"/>
          </a:p>
          <a:p>
            <a:r>
              <a:rPr lang="en-US" dirty="0" smtClean="0"/>
              <a:t>Software</a:t>
            </a:r>
          </a:p>
          <a:p>
            <a:pPr lvl="1"/>
            <a:r>
              <a:rPr lang="en-US" dirty="0" smtClean="0"/>
              <a:t>available</a:t>
            </a:r>
          </a:p>
          <a:p>
            <a:pPr lvl="1"/>
            <a:r>
              <a:rPr lang="en-US" dirty="0" smtClean="0"/>
              <a:t>developed in-house</a:t>
            </a:r>
          </a:p>
          <a:p>
            <a:endParaRPr lang="en-US" dirty="0"/>
          </a:p>
          <a:p>
            <a:r>
              <a:rPr lang="en-US" dirty="0" smtClean="0"/>
              <a:t>Parallel environment</a:t>
            </a:r>
          </a:p>
          <a:p>
            <a:pPr lvl="1"/>
            <a:r>
              <a:rPr lang="en-US" dirty="0" smtClean="0"/>
              <a:t>MPI, Open-MPI, Intel-MPI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Experimental</a:t>
            </a:r>
          </a:p>
          <a:p>
            <a:pPr lvl="1"/>
            <a:r>
              <a:rPr lang="en-US" dirty="0" smtClean="0"/>
              <a:t>lab space (xx m</a:t>
            </a:r>
            <a:r>
              <a:rPr lang="en-US" baseline="30000" dirty="0" smtClean="0"/>
              <a:t>2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SQUID</a:t>
            </a:r>
          </a:p>
          <a:p>
            <a:pPr lvl="1"/>
            <a:r>
              <a:rPr lang="en-US" dirty="0" smtClean="0"/>
              <a:t>NMR (xx MHz)</a:t>
            </a:r>
          </a:p>
          <a:p>
            <a:pPr lvl="1"/>
            <a:r>
              <a:rPr lang="en-US" dirty="0" smtClean="0"/>
              <a:t>UV-Vis</a:t>
            </a:r>
          </a:p>
          <a:p>
            <a:pPr lvl="1"/>
            <a:r>
              <a:rPr lang="en-US" dirty="0" smtClean="0"/>
              <a:t>EPR (X-band, Q-band)</a:t>
            </a:r>
          </a:p>
          <a:p>
            <a:pPr lvl="1"/>
            <a:r>
              <a:rPr lang="en-US" dirty="0" smtClean="0"/>
              <a:t>Raman Microscopy</a:t>
            </a:r>
          </a:p>
          <a:p>
            <a:pPr lvl="1"/>
            <a:r>
              <a:rPr lang="en-US" dirty="0" smtClean="0"/>
              <a:t>ns time-resolved spectroscopy</a:t>
            </a:r>
          </a:p>
          <a:p>
            <a:pPr lvl="1"/>
            <a:r>
              <a:rPr lang="en-US" dirty="0" smtClean="0"/>
              <a:t>He/N</a:t>
            </a:r>
            <a:r>
              <a:rPr lang="en-US" baseline="-25000" dirty="0" smtClean="0"/>
              <a:t>2</a:t>
            </a:r>
            <a:r>
              <a:rPr lang="en-US" dirty="0" smtClean="0"/>
              <a:t> cooled 57-Mössbauer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1875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Free-format: Anything else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1061" y="1225005"/>
            <a:ext cx="5217587" cy="4901158"/>
          </a:xfrm>
        </p:spPr>
        <p:txBody>
          <a:bodyPr/>
          <a:lstStyle/>
          <a:p>
            <a:r>
              <a:rPr lang="en-US" dirty="0" smtClean="0"/>
              <a:t>Anything else you want to add?</a:t>
            </a:r>
          </a:p>
          <a:p>
            <a:endParaRPr lang="en-US" dirty="0"/>
          </a:p>
          <a:p>
            <a:r>
              <a:rPr lang="en-US" dirty="0" smtClean="0"/>
              <a:t>Free space for Short-Term Scientific Missions advertisements</a:t>
            </a:r>
          </a:p>
          <a:p>
            <a:endParaRPr lang="en-US" dirty="0"/>
          </a:p>
          <a:p>
            <a:r>
              <a:rPr lang="en-US" dirty="0" smtClean="0"/>
              <a:t>Free space for posing availability to hold future meetings/summer schools, etc.</a:t>
            </a:r>
            <a:endParaRPr lang="en-US" dirty="0"/>
          </a:p>
        </p:txBody>
      </p:sp>
      <p:pic>
        <p:nvPicPr>
          <p:cNvPr id="6" name="Picture 5" descr="nchem.1533-i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1061" y="1466583"/>
            <a:ext cx="3288981" cy="4155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3831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646</Words>
  <Application>Microsoft Macintosh PowerPoint</Application>
  <PresentationFormat>On-screen Show (4:3)</PresentationFormat>
  <Paragraphs>107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Groupname, City</vt:lpstr>
      <vt:lpstr>Groupname, City</vt:lpstr>
      <vt:lpstr>Research interests and expertise</vt:lpstr>
      <vt:lpstr>Recent studies</vt:lpstr>
      <vt:lpstr>Resources</vt:lpstr>
      <vt:lpstr>Free-format: Anything else</vt:lpstr>
    </vt:vector>
  </TitlesOfParts>
  <Company>UdG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Marcel Swart</dc:creator>
  <cp:lastModifiedBy>Marcel Swart</cp:lastModifiedBy>
  <cp:revision>27</cp:revision>
  <dcterms:created xsi:type="dcterms:W3CDTF">2014-09-10T06:13:46Z</dcterms:created>
  <dcterms:modified xsi:type="dcterms:W3CDTF">2014-09-10T08:13:04Z</dcterms:modified>
</cp:coreProperties>
</file>